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61" r:id="rId2"/>
    <p:sldId id="366" r:id="rId3"/>
    <p:sldId id="368" r:id="rId4"/>
    <p:sldId id="369" r:id="rId5"/>
    <p:sldId id="378" r:id="rId6"/>
    <p:sldId id="372" r:id="rId7"/>
    <p:sldId id="373" r:id="rId8"/>
    <p:sldId id="377" r:id="rId9"/>
    <p:sldId id="374" r:id="rId10"/>
    <p:sldId id="370" r:id="rId11"/>
    <p:sldId id="380" r:id="rId12"/>
    <p:sldId id="371" r:id="rId13"/>
    <p:sldId id="381" r:id="rId14"/>
    <p:sldId id="379" r:id="rId15"/>
    <p:sldId id="375" r:id="rId16"/>
    <p:sldId id="376" r:id="rId17"/>
    <p:sldId id="367" r:id="rId18"/>
    <p:sldId id="286" r:id="rId19"/>
    <p:sldId id="271" r:id="rId20"/>
  </p:sldIdLst>
  <p:sldSz cx="12192000" cy="6858000"/>
  <p:notesSz cx="7045325" cy="934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94654" autoAdjust="0"/>
  </p:normalViewPr>
  <p:slideViewPr>
    <p:cSldViewPr snapToGrid="0">
      <p:cViewPr varScale="1">
        <p:scale>
          <a:sx n="66" d="100"/>
          <a:sy n="66" d="100"/>
        </p:scale>
        <p:origin x="456"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974" cy="468904"/>
          </a:xfrm>
          <a:prstGeom prst="rect">
            <a:avLst/>
          </a:prstGeom>
        </p:spPr>
        <p:txBody>
          <a:bodyPr vert="horz" lIns="93662" tIns="46831" rIns="93662" bIns="46831" rtlCol="0"/>
          <a:lstStyle>
            <a:lvl1pPr algn="l">
              <a:defRPr sz="1200"/>
            </a:lvl1pPr>
          </a:lstStyle>
          <a:p>
            <a:endParaRPr lang="en-US" dirty="0"/>
          </a:p>
        </p:txBody>
      </p:sp>
      <p:sp>
        <p:nvSpPr>
          <p:cNvPr id="3" name="Date Placeholder 2"/>
          <p:cNvSpPr>
            <a:spLocks noGrp="1"/>
          </p:cNvSpPr>
          <p:nvPr>
            <p:ph type="dt" sz="quarter" idx="1"/>
          </p:nvPr>
        </p:nvSpPr>
        <p:spPr>
          <a:xfrm>
            <a:off x="3990721" y="0"/>
            <a:ext cx="3052974" cy="468904"/>
          </a:xfrm>
          <a:prstGeom prst="rect">
            <a:avLst/>
          </a:prstGeom>
        </p:spPr>
        <p:txBody>
          <a:bodyPr vert="horz" lIns="93662" tIns="46831" rIns="93662" bIns="46831" rtlCol="0"/>
          <a:lstStyle>
            <a:lvl1pPr algn="r">
              <a:defRPr sz="1200"/>
            </a:lvl1pPr>
          </a:lstStyle>
          <a:p>
            <a:fld id="{4AADFFAC-3F4A-468E-8CEC-8554F3B7B6E8}" type="datetimeFigureOut">
              <a:rPr lang="en-US" smtClean="0"/>
              <a:t>4/14/2025</a:t>
            </a:fld>
            <a:endParaRPr lang="en-US" dirty="0"/>
          </a:p>
        </p:txBody>
      </p:sp>
      <p:sp>
        <p:nvSpPr>
          <p:cNvPr id="4" name="Footer Placeholder 3"/>
          <p:cNvSpPr>
            <a:spLocks noGrp="1"/>
          </p:cNvSpPr>
          <p:nvPr>
            <p:ph type="ftr" sz="quarter" idx="2"/>
          </p:nvPr>
        </p:nvSpPr>
        <p:spPr>
          <a:xfrm>
            <a:off x="0" y="8876711"/>
            <a:ext cx="3052974" cy="468903"/>
          </a:xfrm>
          <a:prstGeom prst="rect">
            <a:avLst/>
          </a:prstGeom>
        </p:spPr>
        <p:txBody>
          <a:bodyPr vert="horz" lIns="93662" tIns="46831" rIns="93662" bIns="4683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90721" y="8876711"/>
            <a:ext cx="3052974" cy="468903"/>
          </a:xfrm>
          <a:prstGeom prst="rect">
            <a:avLst/>
          </a:prstGeom>
        </p:spPr>
        <p:txBody>
          <a:bodyPr vert="horz" lIns="93662" tIns="46831" rIns="93662" bIns="46831" rtlCol="0" anchor="b"/>
          <a:lstStyle>
            <a:lvl1pPr algn="r">
              <a:defRPr sz="1200"/>
            </a:lvl1pPr>
          </a:lstStyle>
          <a:p>
            <a:fld id="{1E3B2880-1C82-4D3C-A54A-6B1F1A6FA154}" type="slidenum">
              <a:rPr lang="en-US" smtClean="0"/>
              <a:t>‹#›</a:t>
            </a:fld>
            <a:endParaRPr lang="en-US" dirty="0"/>
          </a:p>
        </p:txBody>
      </p:sp>
    </p:spTree>
    <p:extLst>
      <p:ext uri="{BB962C8B-B14F-4D97-AF65-F5344CB8AC3E}">
        <p14:creationId xmlns:p14="http://schemas.microsoft.com/office/powerpoint/2010/main" val="2034524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52763" cy="46831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990975" y="0"/>
            <a:ext cx="3052763" cy="468313"/>
          </a:xfrm>
          <a:prstGeom prst="rect">
            <a:avLst/>
          </a:prstGeom>
        </p:spPr>
        <p:txBody>
          <a:bodyPr vert="horz" lIns="91440" tIns="45720" rIns="91440" bIns="45720" rtlCol="0"/>
          <a:lstStyle>
            <a:lvl1pPr algn="r">
              <a:defRPr sz="1200"/>
            </a:lvl1pPr>
          </a:lstStyle>
          <a:p>
            <a:fld id="{4CC8D4F6-A7B2-4713-9394-BCE33CC3FAA5}" type="datetimeFigureOut">
              <a:rPr lang="ru-RU" smtClean="0"/>
              <a:t>14.04.2025</a:t>
            </a:fld>
            <a:endParaRPr lang="ru-RU"/>
          </a:p>
        </p:txBody>
      </p:sp>
      <p:sp>
        <p:nvSpPr>
          <p:cNvPr id="4" name="Образ слайда 3"/>
          <p:cNvSpPr>
            <a:spLocks noGrp="1" noRot="1" noChangeAspect="1"/>
          </p:cNvSpPr>
          <p:nvPr>
            <p:ph type="sldImg" idx="2"/>
          </p:nvPr>
        </p:nvSpPr>
        <p:spPr>
          <a:xfrm>
            <a:off x="719138" y="1168400"/>
            <a:ext cx="5607050" cy="31543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04850" y="4497388"/>
            <a:ext cx="5635625" cy="36798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877300"/>
            <a:ext cx="3052763" cy="46831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990975" y="8877300"/>
            <a:ext cx="3052763" cy="468313"/>
          </a:xfrm>
          <a:prstGeom prst="rect">
            <a:avLst/>
          </a:prstGeom>
        </p:spPr>
        <p:txBody>
          <a:bodyPr vert="horz" lIns="91440" tIns="45720" rIns="91440" bIns="45720" rtlCol="0" anchor="b"/>
          <a:lstStyle>
            <a:lvl1pPr algn="r">
              <a:defRPr sz="1200"/>
            </a:lvl1pPr>
          </a:lstStyle>
          <a:p>
            <a:fld id="{B8FBEAAE-AEE9-4C5B-9CE3-76B90937CFE1}" type="slidenum">
              <a:rPr lang="ru-RU" smtClean="0"/>
              <a:t>‹#›</a:t>
            </a:fld>
            <a:endParaRPr lang="ru-RU"/>
          </a:p>
        </p:txBody>
      </p:sp>
    </p:spTree>
    <p:extLst>
      <p:ext uri="{BB962C8B-B14F-4D97-AF65-F5344CB8AC3E}">
        <p14:creationId xmlns:p14="http://schemas.microsoft.com/office/powerpoint/2010/main" val="8251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381000" y="685800"/>
            <a:ext cx="6096000" cy="3429000"/>
          </a:xfrm>
        </p:spPr>
      </p:sp>
      <p:sp>
        <p:nvSpPr>
          <p:cNvPr id="3" name="Substituent note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0220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56D47CA-49A7-01D4-0F88-DE8290F731F2}"/>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71B2D6E9-92F6-1A8A-3AAE-D0A24D1B414B}"/>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84C301DE-2C11-3C01-11CB-551948FD25AA}"/>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58762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FF5AA58-D7E1-4887-F114-BE097F4AAFEA}"/>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7C422F65-180A-045C-98A6-FC1154C6CAB0}"/>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6191AC65-F873-6F5D-3809-65DF72D694A8}"/>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4840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FF5AA58-D7E1-4887-F114-BE097F4AAFEA}"/>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7C422F65-180A-045C-98A6-FC1154C6CAB0}"/>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6191AC65-F873-6F5D-3809-65DF72D694A8}"/>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0784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FF5AA58-D7E1-4887-F114-BE097F4AAFEA}"/>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7C422F65-180A-045C-98A6-FC1154C6CAB0}"/>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6191AC65-F873-6F5D-3809-65DF72D694A8}"/>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73242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08DC876-33A8-8D2E-4938-9383FD17BDE3}"/>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E056CD5B-08D4-CECE-6DFB-75948507C6E3}"/>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77E444D3-690E-0318-EB7C-7720F0D69EA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09136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44F4902-89F0-2F96-4BD1-10526937033A}"/>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CE8FC5AB-DE05-D164-F8B5-FF9C320F49C4}"/>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D8104DC0-4CA5-E9E6-C0F8-4046EFE3C215}"/>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57251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3F6628F-4B21-E44F-3EA2-555011479210}"/>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8894CA34-27AD-782B-16D2-C30382594394}"/>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22D49665-BD18-CD90-BE44-6889A4EDCC5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66574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RO" b="1" dirty="0">
                <a:solidFill>
                  <a:srgbClr val="C00000"/>
                </a:solidFill>
              </a:rPr>
              <a:t>Recapitulare</a:t>
            </a:r>
            <a:endParaRPr lang="ru-RU" b="1" dirty="0">
              <a:solidFill>
                <a:srgbClr val="C00000"/>
              </a:solidFill>
            </a:endParaRPr>
          </a:p>
        </p:txBody>
      </p:sp>
      <p:sp>
        <p:nvSpPr>
          <p:cNvPr id="4" name="Номер слайда 3"/>
          <p:cNvSpPr>
            <a:spLocks noGrp="1"/>
          </p:cNvSpPr>
          <p:nvPr>
            <p:ph type="sldNum" sz="quarter" idx="10"/>
          </p:nvPr>
        </p:nvSpPr>
        <p:spPr/>
        <p:txBody>
          <a:bodyPr/>
          <a:lstStyle/>
          <a:p>
            <a:fld id="{B8FBEAAE-AEE9-4C5B-9CE3-76B90937CFE1}" type="slidenum">
              <a:rPr lang="ru-RU" smtClean="0"/>
              <a:t>18</a:t>
            </a:fld>
            <a:endParaRPr lang="ru-RU"/>
          </a:p>
        </p:txBody>
      </p:sp>
    </p:spTree>
    <p:extLst>
      <p:ext uri="{BB962C8B-B14F-4D97-AF65-F5344CB8AC3E}">
        <p14:creationId xmlns:p14="http://schemas.microsoft.com/office/powerpoint/2010/main" val="129724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FBEAAE-AEE9-4C5B-9CE3-76B90937CFE1}" type="slidenum">
              <a:rPr lang="ru-RU" smtClean="0"/>
              <a:t>19</a:t>
            </a:fld>
            <a:endParaRPr lang="ru-RU"/>
          </a:p>
        </p:txBody>
      </p:sp>
    </p:spTree>
    <p:extLst>
      <p:ext uri="{BB962C8B-B14F-4D97-AF65-F5344CB8AC3E}">
        <p14:creationId xmlns:p14="http://schemas.microsoft.com/office/powerpoint/2010/main" val="338117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20FA4E3-BFC4-9E33-809B-E56D98754200}"/>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4EFAD4A1-F182-E7FB-56F1-EDE0B68B2698}"/>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438011E9-A09A-2629-704D-ED5C78C3B01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420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19A1B30-70C8-679D-888C-C75155A179C8}"/>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8D20D5DD-6A15-912C-B5D4-7559ADDDB8FB}"/>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A0CBC37D-407C-23AC-C06A-78FEBF87E959}"/>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4615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E9FBD43-D3BC-310F-A1DB-EAF5275AA136}"/>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3549BE9E-2966-5D53-FC70-B04BAD33FBD6}"/>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4A3C652E-3942-713E-27D7-7AEFCCA6CDD5}"/>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8751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6F4BBA0-F324-B605-6687-F7FB1A07F7BA}"/>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3951B808-9C96-F22B-01A5-2F76C4C2B285}"/>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179D3113-4453-526B-F544-1D0095EEA438}"/>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769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4C09380-48F2-0DED-4A8E-33EC080C29CD}"/>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F8420F34-6627-054F-F8A6-F7AD97E63A5A}"/>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8C0C48F2-506D-B49A-943F-1F86E5B69A75}"/>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03883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5966D64-1614-0EF9-12DB-D38FAEC1BD49}"/>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C9835C48-EC45-BF34-B9A2-FF2C3A5D05CB}"/>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BE81C900-022D-B5A2-CD6C-4C7977D5F22F}"/>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2853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D839441-4F29-CF67-DE93-0BFB762CE1C2}"/>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40DAA59D-B2B8-DEC6-F0FF-B0D7CE3FAA72}"/>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BD600E7A-79F7-2647-37A7-14A3CE08054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44715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56D47CA-49A7-01D4-0F88-DE8290F731F2}"/>
            </a:ext>
          </a:extLst>
        </p:cNvPr>
        <p:cNvGrpSpPr/>
        <p:nvPr/>
      </p:nvGrpSpPr>
      <p:grpSpPr>
        <a:xfrm>
          <a:off x="0" y="0"/>
          <a:ext cx="0" cy="0"/>
          <a:chOff x="0" y="0"/>
          <a:chExt cx="0" cy="0"/>
        </a:xfrm>
      </p:grpSpPr>
      <p:sp>
        <p:nvSpPr>
          <p:cNvPr id="2" name="Substituent imagine diapozitiv 1">
            <a:extLst>
              <a:ext uri="{FF2B5EF4-FFF2-40B4-BE49-F238E27FC236}">
                <a16:creationId xmlns="" xmlns:a16="http://schemas.microsoft.com/office/drawing/2014/main" id="{71B2D6E9-92F6-1A8A-3AAE-D0A24D1B414B}"/>
              </a:ext>
            </a:extLst>
          </p:cNvPr>
          <p:cNvSpPr>
            <a:spLocks noGrp="1" noRot="1" noChangeAspect="1"/>
          </p:cNvSpPr>
          <p:nvPr>
            <p:ph type="sldImg"/>
          </p:nvPr>
        </p:nvSpPr>
        <p:spPr>
          <a:xfrm>
            <a:off x="381000" y="685800"/>
            <a:ext cx="6096000" cy="3429000"/>
          </a:xfrm>
        </p:spPr>
      </p:sp>
      <p:sp>
        <p:nvSpPr>
          <p:cNvPr id="3" name="Substituent note 2">
            <a:extLst>
              <a:ext uri="{FF2B5EF4-FFF2-40B4-BE49-F238E27FC236}">
                <a16:creationId xmlns="" xmlns:a16="http://schemas.microsoft.com/office/drawing/2014/main" id="{84C301DE-2C11-3C01-11CB-551948FD25AA}"/>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6206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1297131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277833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229778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667">
                <a:solidFill>
                  <a:schemeClr val="accent5"/>
                </a:solidFill>
              </a:defRPr>
            </a:lvl1pPr>
            <a:lvl2pPr lvl="1" rtl="0">
              <a:spcBef>
                <a:spcPts val="1333"/>
              </a:spcBef>
              <a:spcAft>
                <a:spcPts val="0"/>
              </a:spcAft>
              <a:buClr>
                <a:schemeClr val="accent5"/>
              </a:buClr>
              <a:buSzPts val="2000"/>
              <a:buNone/>
              <a:defRPr sz="2667">
                <a:solidFill>
                  <a:schemeClr val="accent5"/>
                </a:solidFill>
              </a:defRPr>
            </a:lvl2pPr>
            <a:lvl3pPr lvl="2" rtl="0">
              <a:spcBef>
                <a:spcPts val="1333"/>
              </a:spcBef>
              <a:spcAft>
                <a:spcPts val="0"/>
              </a:spcAft>
              <a:buClr>
                <a:schemeClr val="accent5"/>
              </a:buClr>
              <a:buSzPts val="2000"/>
              <a:buNone/>
              <a:defRPr sz="2667">
                <a:solidFill>
                  <a:schemeClr val="accent5"/>
                </a:solidFill>
              </a:defRPr>
            </a:lvl3pPr>
            <a:lvl4pPr lvl="3" rtl="0">
              <a:spcBef>
                <a:spcPts val="1333"/>
              </a:spcBef>
              <a:spcAft>
                <a:spcPts val="0"/>
              </a:spcAft>
              <a:buClr>
                <a:schemeClr val="accent5"/>
              </a:buClr>
              <a:buSzPts val="2000"/>
              <a:buNone/>
              <a:defRPr sz="2667">
                <a:solidFill>
                  <a:schemeClr val="accent5"/>
                </a:solidFill>
              </a:defRPr>
            </a:lvl4pPr>
            <a:lvl5pPr lvl="4" rtl="0">
              <a:spcBef>
                <a:spcPts val="1333"/>
              </a:spcBef>
              <a:spcAft>
                <a:spcPts val="0"/>
              </a:spcAft>
              <a:buClr>
                <a:schemeClr val="accent5"/>
              </a:buClr>
              <a:buSzPts val="2000"/>
              <a:buNone/>
              <a:defRPr sz="2667">
                <a:solidFill>
                  <a:schemeClr val="accent5"/>
                </a:solidFill>
              </a:defRPr>
            </a:lvl5pPr>
            <a:lvl6pPr lvl="5" rtl="0">
              <a:spcBef>
                <a:spcPts val="1333"/>
              </a:spcBef>
              <a:spcAft>
                <a:spcPts val="0"/>
              </a:spcAft>
              <a:buClr>
                <a:schemeClr val="accent5"/>
              </a:buClr>
              <a:buSzPts val="2000"/>
              <a:buNone/>
              <a:defRPr sz="2667">
                <a:solidFill>
                  <a:schemeClr val="accent5"/>
                </a:solidFill>
              </a:defRPr>
            </a:lvl6pPr>
            <a:lvl7pPr lvl="6" rtl="0">
              <a:spcBef>
                <a:spcPts val="1333"/>
              </a:spcBef>
              <a:spcAft>
                <a:spcPts val="0"/>
              </a:spcAft>
              <a:buClr>
                <a:schemeClr val="accent5"/>
              </a:buClr>
              <a:buSzPts val="2000"/>
              <a:buNone/>
              <a:defRPr sz="2667">
                <a:solidFill>
                  <a:schemeClr val="accent5"/>
                </a:solidFill>
              </a:defRPr>
            </a:lvl7pPr>
            <a:lvl8pPr lvl="7" rtl="0">
              <a:spcBef>
                <a:spcPts val="1333"/>
              </a:spcBef>
              <a:spcAft>
                <a:spcPts val="0"/>
              </a:spcAft>
              <a:buClr>
                <a:schemeClr val="accent5"/>
              </a:buClr>
              <a:buSzPts val="2000"/>
              <a:buNone/>
              <a:defRPr sz="2667">
                <a:solidFill>
                  <a:schemeClr val="accent5"/>
                </a:solidFill>
              </a:defRPr>
            </a:lvl8pPr>
            <a:lvl9pPr lvl="8" rtl="0">
              <a:spcBef>
                <a:spcPts val="1333"/>
              </a:spcBef>
              <a:spcAft>
                <a:spcPts val="1333"/>
              </a:spcAft>
              <a:buClr>
                <a:schemeClr val="accent5"/>
              </a:buClr>
              <a:buSzPts val="2000"/>
              <a:buNone/>
              <a:defRPr sz="2667">
                <a:solidFill>
                  <a:schemeClr val="accent5"/>
                </a:solidFill>
              </a:defRPr>
            </a:lvl9pPr>
          </a:lstStyle>
          <a:p>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5346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6" y="54"/>
            <a:ext cx="9429907" cy="1769753"/>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grpSp>
        <p:nvGrpSpPr>
          <p:cNvPr id="90" name="Google Shape;90;p6"/>
          <p:cNvGrpSpPr/>
          <p:nvPr/>
        </p:nvGrpSpPr>
        <p:grpSpPr>
          <a:xfrm>
            <a:off x="9262456" y="5963632"/>
            <a:ext cx="2937107" cy="894393"/>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98" name="Google Shape;98;p6"/>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1" name="Google Shape;101;p6"/>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9669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16404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742074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1288354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3523934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42091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165521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33194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13E652-517C-4763-B5E9-007FE9619DB8}" type="datetimeFigureOut">
              <a:rPr lang="en-US" smtClean="0"/>
              <a:t>4/14/2025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1D0D8-73CE-49E5-8F99-34D6B8B3CE12}" type="slidenum">
              <a:rPr lang="en-US" smtClean="0"/>
              <a:t>‹#›</a:t>
            </a:fld>
            <a:endParaRPr lang="en-US" dirty="0"/>
          </a:p>
        </p:txBody>
      </p:sp>
    </p:spTree>
    <p:extLst>
      <p:ext uri="{BB962C8B-B14F-4D97-AF65-F5344CB8AC3E}">
        <p14:creationId xmlns:p14="http://schemas.microsoft.com/office/powerpoint/2010/main" val="8780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3E652-517C-4763-B5E9-007FE9619DB8}" type="datetimeFigureOut">
              <a:rPr lang="en-US" smtClean="0"/>
              <a:t>4/14/2025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1D0D8-73CE-49E5-8F99-34D6B8B3CE12}" type="slidenum">
              <a:rPr lang="en-US" smtClean="0"/>
              <a:t>‹#›</a:t>
            </a:fld>
            <a:endParaRPr lang="en-US" dirty="0"/>
          </a:p>
        </p:txBody>
      </p:sp>
    </p:spTree>
    <p:extLst>
      <p:ext uri="{BB962C8B-B14F-4D97-AF65-F5344CB8AC3E}">
        <p14:creationId xmlns:p14="http://schemas.microsoft.com/office/powerpoint/2010/main" val="286732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u 5"/>
          <p:cNvSpPr>
            <a:spLocks noGrp="1"/>
          </p:cNvSpPr>
          <p:nvPr>
            <p:ph type="ctrTitle"/>
          </p:nvPr>
        </p:nvSpPr>
        <p:spPr>
          <a:xfrm>
            <a:off x="636800" y="233916"/>
            <a:ext cx="8067305" cy="2913065"/>
          </a:xfrm>
        </p:spPr>
        <p:txBody>
          <a:bodyPr/>
          <a:lstStyle/>
          <a:p>
            <a:pPr algn="ctr"/>
            <a:r>
              <a:rPr lang="ro-RO" dirty="0">
                <a:solidFill>
                  <a:schemeClr val="accent4">
                    <a:lumMod val="25000"/>
                  </a:schemeClr>
                </a:solidFill>
              </a:rPr>
              <a:t/>
            </a:r>
            <a:br>
              <a:rPr lang="ro-RO"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en-US" dirty="0">
                <a:solidFill>
                  <a:schemeClr val="accent4">
                    <a:lumMod val="25000"/>
                  </a:schemeClr>
                </a:solidFill>
              </a:rPr>
              <a:t/>
            </a:r>
            <a:br>
              <a:rPr lang="en-US" dirty="0">
                <a:solidFill>
                  <a:schemeClr val="accent4">
                    <a:lumMod val="25000"/>
                  </a:schemeClr>
                </a:solidFill>
              </a:rPr>
            </a:br>
            <a:r>
              <a:rPr lang="ro-RO" b="1" dirty="0"/>
              <a:t>Contractul</a:t>
            </a:r>
            <a:r>
              <a:rPr lang="en-US" b="1" dirty="0"/>
              <a:t> </a:t>
            </a:r>
            <a:r>
              <a:rPr lang="ro-RO" b="1" dirty="0"/>
              <a:t>colectiv</a:t>
            </a:r>
            <a:r>
              <a:rPr lang="en-US" b="1" dirty="0"/>
              <a:t> de munc</a:t>
            </a:r>
            <a:r>
              <a:rPr lang="ro-RO" b="1" dirty="0"/>
              <a:t>ă</a:t>
            </a:r>
            <a:br>
              <a:rPr lang="ro-RO" b="1" dirty="0"/>
            </a:br>
            <a:r>
              <a:rPr lang="en-US" sz="1867" b="1" dirty="0"/>
              <a:t/>
            </a:r>
            <a:br>
              <a:rPr lang="en-US" sz="1867" b="1" dirty="0"/>
            </a:br>
            <a:r>
              <a:rPr lang="ro-RO" b="1" dirty="0"/>
              <a:t>Aspecte teoretice și practice</a:t>
            </a:r>
            <a:r>
              <a:rPr lang="ro-RO" dirty="0">
                <a:solidFill>
                  <a:schemeClr val="accent4">
                    <a:lumMod val="25000"/>
                  </a:schemeClr>
                </a:solidFill>
              </a:rPr>
              <a:t/>
            </a:r>
            <a:br>
              <a:rPr lang="ro-RO" dirty="0">
                <a:solidFill>
                  <a:schemeClr val="accent4">
                    <a:lumMod val="25000"/>
                  </a:schemeClr>
                </a:solidFill>
              </a:rPr>
            </a:br>
            <a:endParaRPr lang="ro-RO" dirty="0">
              <a:solidFill>
                <a:schemeClr val="accent4">
                  <a:lumMod val="25000"/>
                </a:schemeClr>
              </a:solidFill>
            </a:endParaRPr>
          </a:p>
        </p:txBody>
      </p:sp>
      <p:sp>
        <p:nvSpPr>
          <p:cNvPr id="7" name="Subtitlu 6"/>
          <p:cNvSpPr>
            <a:spLocks noGrp="1"/>
          </p:cNvSpPr>
          <p:nvPr>
            <p:ph type="subTitle" idx="1"/>
          </p:nvPr>
        </p:nvSpPr>
        <p:spPr>
          <a:xfrm>
            <a:off x="636800" y="4049406"/>
            <a:ext cx="5459200" cy="1072637"/>
          </a:xfrm>
        </p:spPr>
        <p:txBody>
          <a:bodyPr/>
          <a:lstStyle/>
          <a:p>
            <a:pPr algn="ctr"/>
            <a:r>
              <a:rPr lang="ro-RO" sz="3200" b="1" dirty="0">
                <a:solidFill>
                  <a:schemeClr val="tx1"/>
                </a:solidFill>
                <a:latin typeface="+mj-lt"/>
              </a:rPr>
              <a:t>Eugeniu COVRIG</a:t>
            </a:r>
          </a:p>
          <a:p>
            <a:pPr algn="ctr"/>
            <a:r>
              <a:rPr lang="ro-RO" sz="3200" b="1" dirty="0">
                <a:solidFill>
                  <a:schemeClr val="tx1"/>
                </a:solidFill>
                <a:latin typeface="+mj-lt"/>
              </a:rPr>
              <a:t>șef, Departamentul juridic CNSM</a:t>
            </a:r>
          </a:p>
          <a:p>
            <a:pPr algn="ctr"/>
            <a:endParaRPr lang="ro-RO" sz="3200" dirty="0"/>
          </a:p>
          <a:p>
            <a:pPr algn="ctr"/>
            <a:r>
              <a:rPr lang="ro-RO" sz="3200" b="1" dirty="0">
                <a:solidFill>
                  <a:schemeClr val="tx1"/>
                </a:solidFill>
                <a:latin typeface="+mj-lt"/>
                <a:cs typeface="Times New Roman" panose="02020603050405020304" pitchFamily="18" charset="0"/>
              </a:rPr>
              <a:t>15 aprilie 2025</a:t>
            </a:r>
          </a:p>
        </p:txBody>
      </p:sp>
      <p:sp>
        <p:nvSpPr>
          <p:cNvPr id="5" name="Substituent număr diapozitiv 4"/>
          <p:cNvSpPr>
            <a:spLocks noGrp="1"/>
          </p:cNvSpPr>
          <p:nvPr>
            <p:ph type="sldNum" idx="12"/>
          </p:nvPr>
        </p:nvSpPr>
        <p:spPr/>
        <p:txBody>
          <a:bodyPr/>
          <a:lstStyle/>
          <a:p>
            <a:fld id="{00000000-1234-1234-1234-123412341234}" type="slidenum">
              <a:rPr lang="en" smtClean="0"/>
              <a:pPr/>
              <a:t>1</a:t>
            </a:fld>
            <a:endParaRPr lang="en"/>
          </a:p>
        </p:txBody>
      </p:sp>
      <p:pic>
        <p:nvPicPr>
          <p:cNvPr id="3" name="Рисунок 2"/>
          <p:cNvPicPr>
            <a:picLocks noChangeAspect="1"/>
          </p:cNvPicPr>
          <p:nvPr/>
        </p:nvPicPr>
        <p:blipFill>
          <a:blip r:embed="rId2"/>
          <a:stretch>
            <a:fillRect/>
          </a:stretch>
        </p:blipFill>
        <p:spPr>
          <a:xfrm>
            <a:off x="10257336" y="2260139"/>
            <a:ext cx="1883197" cy="3578533"/>
          </a:xfrm>
          <a:prstGeom prst="rect">
            <a:avLst/>
          </a:prstGeom>
        </p:spPr>
      </p:pic>
    </p:spTree>
    <p:extLst>
      <p:ext uri="{BB962C8B-B14F-4D97-AF65-F5344CB8AC3E}">
        <p14:creationId xmlns:p14="http://schemas.microsoft.com/office/powerpoint/2010/main" val="21901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0E6CA85-E211-E938-1C80-DBE3A014741A}"/>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44AC614C-CEA0-6C12-CEC0-6F8FABCCA03B}"/>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Care este </a:t>
            </a:r>
            <a:r>
              <a:rPr lang="x-none" sz="4000" b="1" u="sng" dirty="0">
                <a:cs typeface="Times New Roman" panose="02020603050405020304" pitchFamily="18" charset="0"/>
              </a:rPr>
              <a:t>con</a:t>
            </a:r>
            <a:r>
              <a:rPr lang="ro-RO" sz="4000" b="1" u="sng" dirty="0">
                <a:cs typeface="Times New Roman" panose="02020603050405020304" pitchFamily="18" charset="0"/>
              </a:rPr>
              <a:t>ținutul </a:t>
            </a:r>
            <a:r>
              <a:rPr lang="ro-RO" sz="4000" b="1" dirty="0">
                <a:cs typeface="Times New Roman" panose="02020603050405020304" pitchFamily="18" charset="0"/>
              </a:rPr>
              <a:t>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D7661581-E481-9D60-AF63-B67E354CACF2}"/>
              </a:ext>
            </a:extLst>
          </p:cNvPr>
          <p:cNvSpPr>
            <a:spLocks noGrp="1"/>
          </p:cNvSpPr>
          <p:nvPr>
            <p:ph type="body" idx="1"/>
          </p:nvPr>
        </p:nvSpPr>
        <p:spPr>
          <a:xfrm>
            <a:off x="0" y="1769302"/>
            <a:ext cx="12192000" cy="5088698"/>
          </a:xfrm>
        </p:spPr>
        <p:txBody>
          <a:bodyPr/>
          <a:lstStyle/>
          <a:p>
            <a:pPr marL="0" indent="0">
              <a:buNone/>
            </a:pPr>
            <a:r>
              <a:rPr lang="x-none" sz="2400" b="1" dirty="0">
                <a:latin typeface="+mj-lt"/>
                <a:cs typeface="Times New Roman" panose="02020603050405020304" pitchFamily="18" charset="0"/>
              </a:rPr>
              <a:t>În contractul colectiv de muncă pot fi prevăzute angajamente privind: </a:t>
            </a:r>
          </a:p>
          <a:p>
            <a:r>
              <a:rPr lang="x-none" sz="2400" b="1" dirty="0">
                <a:latin typeface="+mj-lt"/>
                <a:cs typeface="Times New Roman" panose="02020603050405020304" pitchFamily="18" charset="0"/>
              </a:rPr>
              <a:t>cuantumul </a:t>
            </a:r>
            <a:r>
              <a:rPr lang="x-none" sz="2400" b="1" u="sng" dirty="0">
                <a:latin typeface="+mj-lt"/>
                <a:cs typeface="Times New Roman" panose="02020603050405020304" pitchFamily="18" charset="0"/>
              </a:rPr>
              <a:t>retribuirii</a:t>
            </a:r>
            <a:r>
              <a:rPr lang="x-none" sz="2400" b="1" dirty="0">
                <a:latin typeface="+mj-lt"/>
                <a:cs typeface="Times New Roman" panose="02020603050405020304" pitchFamily="18" charset="0"/>
              </a:rPr>
              <a:t> muncii; </a:t>
            </a:r>
          </a:p>
          <a:p>
            <a:r>
              <a:rPr lang="x-none" sz="2400" b="1" dirty="0">
                <a:latin typeface="+mj-lt"/>
                <a:cs typeface="Times New Roman" panose="02020603050405020304" pitchFamily="18" charset="0"/>
              </a:rPr>
              <a:t>plata indemnizaţiilor şi </a:t>
            </a:r>
            <a:r>
              <a:rPr lang="x-none" sz="2400" b="1" u="sng" dirty="0">
                <a:latin typeface="+mj-lt"/>
                <a:cs typeface="Times New Roman" panose="02020603050405020304" pitchFamily="18" charset="0"/>
              </a:rPr>
              <a:t>compensaţiilor</a:t>
            </a:r>
            <a:r>
              <a:rPr lang="x-none" sz="2400" b="1" dirty="0">
                <a:latin typeface="+mj-lt"/>
                <a:cs typeface="Times New Roman" panose="02020603050405020304" pitchFamily="18" charset="0"/>
              </a:rPr>
              <a:t>; </a:t>
            </a:r>
          </a:p>
          <a:p>
            <a:r>
              <a:rPr lang="x-none" sz="2400" b="1" u="sng" dirty="0">
                <a:latin typeface="+mj-lt"/>
                <a:cs typeface="Times New Roman" panose="02020603050405020304" pitchFamily="18" charset="0"/>
              </a:rPr>
              <a:t>timpul de muncă şi cel de odihnă</a:t>
            </a:r>
            <a:r>
              <a:rPr lang="x-none" sz="2400" b="1" dirty="0">
                <a:latin typeface="+mj-lt"/>
                <a:cs typeface="Times New Roman" panose="02020603050405020304" pitchFamily="18" charset="0"/>
              </a:rPr>
              <a:t>; </a:t>
            </a:r>
          </a:p>
          <a:p>
            <a:r>
              <a:rPr lang="x-none" sz="2400" b="1" dirty="0">
                <a:latin typeface="+mj-lt"/>
                <a:cs typeface="Times New Roman" panose="02020603050405020304" pitchFamily="18" charset="0"/>
              </a:rPr>
              <a:t>îmbunătăţirea </a:t>
            </a:r>
            <a:r>
              <a:rPr lang="x-none" sz="2400" b="1" u="sng" dirty="0">
                <a:latin typeface="+mj-lt"/>
                <a:cs typeface="Times New Roman" panose="02020603050405020304" pitchFamily="18" charset="0"/>
              </a:rPr>
              <a:t>condiţiilor de muncă </a:t>
            </a:r>
            <a:r>
              <a:rPr lang="x-none" sz="2400" b="1" dirty="0">
                <a:latin typeface="+mj-lt"/>
                <a:cs typeface="Times New Roman" panose="02020603050405020304" pitchFamily="18" charset="0"/>
              </a:rPr>
              <a:t>şi a securităţii şi sănătăţii în muncă; </a:t>
            </a:r>
          </a:p>
          <a:p>
            <a:r>
              <a:rPr lang="x-none" sz="2400" b="1" dirty="0">
                <a:latin typeface="+mj-lt"/>
                <a:cs typeface="Times New Roman" panose="02020603050405020304" pitchFamily="18" charset="0"/>
              </a:rPr>
              <a:t>garanţiile şi înlesnirile pentru salariaţii care </a:t>
            </a:r>
            <a:r>
              <a:rPr lang="x-none" sz="2400" b="1" u="sng" dirty="0">
                <a:latin typeface="+mj-lt"/>
                <a:cs typeface="Times New Roman" panose="02020603050405020304" pitchFamily="18" charset="0"/>
              </a:rPr>
              <a:t>îmbină activitatea de muncă cu studiile</a:t>
            </a:r>
            <a:r>
              <a:rPr lang="x-none" sz="2400" b="1" dirty="0" smtClean="0">
                <a:latin typeface="+mj-lt"/>
                <a:cs typeface="Times New Roman" panose="02020603050405020304" pitchFamily="18" charset="0"/>
              </a:rPr>
              <a:t>;</a:t>
            </a:r>
            <a:endParaRPr lang="ro-RO" sz="2400" b="1" dirty="0" smtClean="0">
              <a:latin typeface="+mj-lt"/>
              <a:cs typeface="Times New Roman" panose="02020603050405020304" pitchFamily="18" charset="0"/>
            </a:endParaRPr>
          </a:p>
          <a:p>
            <a:r>
              <a:rPr lang="ro-RO" sz="2400" b="1" dirty="0">
                <a:latin typeface="+mj-lt"/>
                <a:cs typeface="Times New Roman" panose="02020603050405020304" pitchFamily="18" charset="0"/>
              </a:rPr>
              <a:t>g</a:t>
            </a:r>
            <a:r>
              <a:rPr lang="ro-RO" sz="2400" b="1" dirty="0" smtClean="0">
                <a:latin typeface="+mj-lt"/>
                <a:cs typeface="Times New Roman" panose="02020603050405020304" pitchFamily="18" charset="0"/>
              </a:rPr>
              <a:t>aranții pentru </a:t>
            </a:r>
            <a:r>
              <a:rPr lang="ro-RO" sz="2400" b="1" u="sng" dirty="0" smtClean="0">
                <a:latin typeface="+mj-lt"/>
                <a:cs typeface="Times New Roman" panose="02020603050405020304" pitchFamily="18" charset="0"/>
              </a:rPr>
              <a:t>activitatea sindicală</a:t>
            </a:r>
            <a:r>
              <a:rPr lang="ro-RO" sz="2400" b="1" dirty="0" smtClean="0">
                <a:latin typeface="+mj-lt"/>
                <a:cs typeface="Times New Roman" panose="02020603050405020304" pitchFamily="18" charset="0"/>
              </a:rPr>
              <a:t> a reprezentanților salariaților (OSP);</a:t>
            </a:r>
            <a:r>
              <a:rPr lang="x-none" sz="2400" b="1" dirty="0" smtClean="0">
                <a:latin typeface="+mj-lt"/>
                <a:cs typeface="Times New Roman" panose="02020603050405020304" pitchFamily="18" charset="0"/>
              </a:rPr>
              <a:t> </a:t>
            </a:r>
            <a:endParaRPr lang="x-none" sz="2400" b="1" dirty="0">
              <a:latin typeface="+mj-lt"/>
              <a:cs typeface="Times New Roman" panose="02020603050405020304" pitchFamily="18" charset="0"/>
            </a:endParaRPr>
          </a:p>
          <a:p>
            <a:r>
              <a:rPr lang="x-none" sz="2400" b="1" dirty="0">
                <a:latin typeface="+mj-lt"/>
                <a:cs typeface="Times New Roman" panose="02020603050405020304" pitchFamily="18" charset="0"/>
              </a:rPr>
              <a:t>recuperarea sănătăţii, odihna salariaţilor şi a membrilor familiilor lor; </a:t>
            </a:r>
          </a:p>
          <a:p>
            <a:r>
              <a:rPr lang="x-none" sz="2400" b="1" dirty="0">
                <a:latin typeface="+mj-lt"/>
                <a:cs typeface="Times New Roman" panose="02020603050405020304" pitchFamily="18" charset="0"/>
              </a:rPr>
              <a:t>răspunderea părţilor; </a:t>
            </a:r>
          </a:p>
          <a:p>
            <a:r>
              <a:rPr lang="x-none" sz="2400" b="1" dirty="0">
                <a:latin typeface="+mj-lt"/>
                <a:cs typeface="Times New Roman" panose="02020603050405020304" pitchFamily="18" charset="0"/>
              </a:rPr>
              <a:t>renunţarea la grevă şi altele.</a:t>
            </a:r>
            <a:endParaRPr lang="ro-RO" sz="2400" dirty="0">
              <a:latin typeface="+mj-lt"/>
            </a:endParaRPr>
          </a:p>
        </p:txBody>
      </p:sp>
      <p:sp>
        <p:nvSpPr>
          <p:cNvPr id="5" name="Substituent număr diapozitiv 4">
            <a:extLst>
              <a:ext uri="{FF2B5EF4-FFF2-40B4-BE49-F238E27FC236}">
                <a16:creationId xmlns="" xmlns:a16="http://schemas.microsoft.com/office/drawing/2014/main" id="{73A4B278-FD6A-4D4F-5B18-C5A28F8B39D4}"/>
              </a:ext>
            </a:extLst>
          </p:cNvPr>
          <p:cNvSpPr>
            <a:spLocks noGrp="1"/>
          </p:cNvSpPr>
          <p:nvPr>
            <p:ph type="sldNum" idx="12"/>
          </p:nvPr>
        </p:nvSpPr>
        <p:spPr/>
        <p:txBody>
          <a:bodyPr/>
          <a:lstStyle/>
          <a:p>
            <a:fld id="{00000000-1234-1234-1234-123412341234}" type="slidenum">
              <a:rPr lang="en" smtClean="0"/>
              <a:pPr/>
              <a:t>10</a:t>
            </a:fld>
            <a:endParaRPr lang="en"/>
          </a:p>
        </p:txBody>
      </p:sp>
      <p:pic>
        <p:nvPicPr>
          <p:cNvPr id="8" name="Imagine 7">
            <a:extLst>
              <a:ext uri="{FF2B5EF4-FFF2-40B4-BE49-F238E27FC236}">
                <a16:creationId xmlns="" xmlns:a16="http://schemas.microsoft.com/office/drawing/2014/main" id="{694D4290-B73B-8F96-6E5C-9E46E8476F41}"/>
              </a:ext>
            </a:extLst>
          </p:cNvPr>
          <p:cNvPicPr>
            <a:picLocks noChangeAspect="1"/>
          </p:cNvPicPr>
          <p:nvPr/>
        </p:nvPicPr>
        <p:blipFill>
          <a:blip r:embed="rId3"/>
          <a:stretch>
            <a:fillRect/>
          </a:stretch>
        </p:blipFill>
        <p:spPr>
          <a:xfrm>
            <a:off x="9226534" y="494557"/>
            <a:ext cx="2670279" cy="847417"/>
          </a:xfrm>
          <a:prstGeom prst="rect">
            <a:avLst/>
          </a:prstGeom>
        </p:spPr>
      </p:pic>
      <p:pic>
        <p:nvPicPr>
          <p:cNvPr id="6" name="Imagine 5">
            <a:extLst>
              <a:ext uri="{FF2B5EF4-FFF2-40B4-BE49-F238E27FC236}">
                <a16:creationId xmlns="" xmlns:a16="http://schemas.microsoft.com/office/drawing/2014/main" id="{3E8EA9B0-A6B8-2C6C-E625-C472A187F468}"/>
              </a:ext>
            </a:extLst>
          </p:cNvPr>
          <p:cNvPicPr>
            <a:picLocks noChangeAspect="1"/>
          </p:cNvPicPr>
          <p:nvPr/>
        </p:nvPicPr>
        <p:blipFill>
          <a:blip r:embed="rId4"/>
          <a:stretch>
            <a:fillRect/>
          </a:stretch>
        </p:blipFill>
        <p:spPr>
          <a:xfrm>
            <a:off x="5927141" y="5328065"/>
            <a:ext cx="2861494" cy="1505852"/>
          </a:xfrm>
          <a:prstGeom prst="rect">
            <a:avLst/>
          </a:prstGeom>
        </p:spPr>
      </p:pic>
    </p:spTree>
    <p:extLst>
      <p:ext uri="{BB962C8B-B14F-4D97-AF65-F5344CB8AC3E}">
        <p14:creationId xmlns:p14="http://schemas.microsoft.com/office/powerpoint/2010/main" val="4132534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0E6CA85-E211-E938-1C80-DBE3A014741A}"/>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44AC614C-CEA0-6C12-CEC0-6F8FABCCA03B}"/>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Care este </a:t>
            </a:r>
            <a:r>
              <a:rPr lang="x-none" sz="4000" b="1" u="sng" dirty="0">
                <a:cs typeface="Times New Roman" panose="02020603050405020304" pitchFamily="18" charset="0"/>
              </a:rPr>
              <a:t>con</a:t>
            </a:r>
            <a:r>
              <a:rPr lang="ro-RO" sz="4000" b="1" u="sng" dirty="0">
                <a:cs typeface="Times New Roman" panose="02020603050405020304" pitchFamily="18" charset="0"/>
              </a:rPr>
              <a:t>ținutul </a:t>
            </a:r>
            <a:r>
              <a:rPr lang="ro-RO" sz="4000" b="1" dirty="0">
                <a:cs typeface="Times New Roman" panose="02020603050405020304" pitchFamily="18" charset="0"/>
              </a:rPr>
              <a:t>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D7661581-E481-9D60-AF63-B67E354CACF2}"/>
              </a:ext>
            </a:extLst>
          </p:cNvPr>
          <p:cNvSpPr>
            <a:spLocks noGrp="1"/>
          </p:cNvSpPr>
          <p:nvPr>
            <p:ph type="body" idx="1"/>
          </p:nvPr>
        </p:nvSpPr>
        <p:spPr>
          <a:xfrm>
            <a:off x="0" y="1769302"/>
            <a:ext cx="12192000" cy="5088698"/>
          </a:xfrm>
        </p:spPr>
        <p:txBody>
          <a:bodyPr/>
          <a:lstStyle/>
          <a:p>
            <a:pPr marL="0" indent="0">
              <a:buNone/>
            </a:pPr>
            <a:endParaRPr lang="ro-MD" sz="2400" dirty="0" smtClean="0"/>
          </a:p>
          <a:p>
            <a:pPr marL="0" indent="0">
              <a:buNone/>
            </a:pPr>
            <a:endParaRPr lang="ro-MD" sz="2400" dirty="0"/>
          </a:p>
          <a:p>
            <a:pPr marL="0" indent="0">
              <a:buNone/>
            </a:pPr>
            <a:r>
              <a:rPr lang="ro-MD" sz="2400" dirty="0" smtClean="0"/>
              <a:t>În </a:t>
            </a:r>
            <a:r>
              <a:rPr lang="ro-MD" sz="2400" dirty="0"/>
              <a:t>contractul colectiv de muncă pot fi prevăzute, în </a:t>
            </a:r>
            <a:r>
              <a:rPr lang="ro-MD" sz="2400" dirty="0" smtClean="0"/>
              <a:t>funcție </a:t>
            </a:r>
            <a:r>
              <a:rPr lang="ro-MD" sz="2400" dirty="0"/>
              <a:t>de </a:t>
            </a:r>
            <a:r>
              <a:rPr lang="ro-MD" sz="2400" dirty="0" smtClean="0"/>
              <a:t>situația </a:t>
            </a:r>
            <a:r>
              <a:rPr lang="ro-MD" sz="2400" dirty="0" err="1"/>
              <a:t>economico</a:t>
            </a:r>
            <a:r>
              <a:rPr lang="ro-MD" sz="2400" dirty="0"/>
              <a:t>-financiară a angajatorului, înlesniri şi avantaje pentru </a:t>
            </a:r>
            <a:r>
              <a:rPr lang="ro-MD" sz="2400" dirty="0" smtClean="0"/>
              <a:t>salariați</a:t>
            </a:r>
            <a:r>
              <a:rPr lang="ro-MD" sz="2400" dirty="0"/>
              <a:t>, precum şi </a:t>
            </a:r>
            <a:r>
              <a:rPr lang="ro-MD" sz="2400" dirty="0" smtClean="0"/>
              <a:t>condiții </a:t>
            </a:r>
            <a:r>
              <a:rPr lang="ro-MD" sz="2400" dirty="0"/>
              <a:t>de muncă mai favorabile în raport cu cele prevăzute de </a:t>
            </a:r>
            <a:r>
              <a:rPr lang="ro-MD" sz="2400" dirty="0" smtClean="0"/>
              <a:t>legislația </a:t>
            </a:r>
            <a:r>
              <a:rPr lang="ro-MD" sz="2400" dirty="0"/>
              <a:t>în vigoare şi de convenţiile colective.</a:t>
            </a:r>
            <a:endParaRPr lang="ro-RO" sz="2400" dirty="0">
              <a:latin typeface="+mj-lt"/>
            </a:endParaRPr>
          </a:p>
        </p:txBody>
      </p:sp>
      <p:sp>
        <p:nvSpPr>
          <p:cNvPr id="5" name="Substituent număr diapozitiv 4">
            <a:extLst>
              <a:ext uri="{FF2B5EF4-FFF2-40B4-BE49-F238E27FC236}">
                <a16:creationId xmlns="" xmlns:a16="http://schemas.microsoft.com/office/drawing/2014/main" id="{73A4B278-FD6A-4D4F-5B18-C5A28F8B39D4}"/>
              </a:ext>
            </a:extLst>
          </p:cNvPr>
          <p:cNvSpPr>
            <a:spLocks noGrp="1"/>
          </p:cNvSpPr>
          <p:nvPr>
            <p:ph type="sldNum" idx="12"/>
          </p:nvPr>
        </p:nvSpPr>
        <p:spPr/>
        <p:txBody>
          <a:bodyPr/>
          <a:lstStyle/>
          <a:p>
            <a:fld id="{00000000-1234-1234-1234-123412341234}" type="slidenum">
              <a:rPr lang="en" smtClean="0"/>
              <a:pPr/>
              <a:t>11</a:t>
            </a:fld>
            <a:endParaRPr lang="en"/>
          </a:p>
        </p:txBody>
      </p:sp>
      <p:pic>
        <p:nvPicPr>
          <p:cNvPr id="8" name="Imagine 7">
            <a:extLst>
              <a:ext uri="{FF2B5EF4-FFF2-40B4-BE49-F238E27FC236}">
                <a16:creationId xmlns="" xmlns:a16="http://schemas.microsoft.com/office/drawing/2014/main" id="{694D4290-B73B-8F96-6E5C-9E46E8476F41}"/>
              </a:ext>
            </a:extLst>
          </p:cNvPr>
          <p:cNvPicPr>
            <a:picLocks noChangeAspect="1"/>
          </p:cNvPicPr>
          <p:nvPr/>
        </p:nvPicPr>
        <p:blipFill>
          <a:blip r:embed="rId3"/>
          <a:stretch>
            <a:fillRect/>
          </a:stretch>
        </p:blipFill>
        <p:spPr>
          <a:xfrm>
            <a:off x="9226534" y="494557"/>
            <a:ext cx="2670279" cy="847417"/>
          </a:xfrm>
          <a:prstGeom prst="rect">
            <a:avLst/>
          </a:prstGeom>
        </p:spPr>
      </p:pic>
      <p:pic>
        <p:nvPicPr>
          <p:cNvPr id="1026" name="Picture 2" descr="Un expert spune care sunt principalele impedimente în dezvoltarea economică  a localităților din R.Moldo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099" y="4546927"/>
            <a:ext cx="2876383" cy="192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8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F61BD09-1577-C96E-43CF-8C8300CA9AE5}"/>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FE43F581-413B-B71D-6C09-EA55E4368464}"/>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Care este </a:t>
            </a:r>
            <a:r>
              <a:rPr lang="ro-RO" sz="4000" b="1" u="sng" dirty="0">
                <a:cs typeface="Times New Roman" panose="02020603050405020304" pitchFamily="18" charset="0"/>
              </a:rPr>
              <a:t>durata</a:t>
            </a:r>
            <a:r>
              <a:rPr lang="ro-RO" sz="4000" b="1" dirty="0">
                <a:cs typeface="Times New Roman" panose="02020603050405020304" pitchFamily="18" charset="0"/>
              </a:rPr>
              <a:t> 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EFD84733-9A7E-5D93-68E0-584021778828}"/>
              </a:ext>
            </a:extLst>
          </p:cNvPr>
          <p:cNvSpPr>
            <a:spLocks noGrp="1"/>
          </p:cNvSpPr>
          <p:nvPr>
            <p:ph type="body" idx="1"/>
          </p:nvPr>
        </p:nvSpPr>
        <p:spPr>
          <a:xfrm>
            <a:off x="74428" y="1769302"/>
            <a:ext cx="11705427" cy="4210680"/>
          </a:xfrm>
        </p:spPr>
        <p:txBody>
          <a:bodyPr/>
          <a:lstStyle/>
          <a:p>
            <a:pPr marL="0" indent="0">
              <a:buNone/>
            </a:pPr>
            <a:endParaRPr lang="ro-MD" sz="2400" b="1" dirty="0">
              <a:latin typeface="Times New Roman" panose="02020603050405020304" pitchFamily="18" charset="0"/>
              <a:cs typeface="Times New Roman" panose="02020603050405020304" pitchFamily="18" charset="0"/>
            </a:endParaRPr>
          </a:p>
          <a:p>
            <a:pPr marL="0" indent="0">
              <a:buNone/>
            </a:pPr>
            <a:r>
              <a:rPr lang="ro-MD" sz="2400" b="1" dirty="0">
                <a:latin typeface="+mj-lt"/>
                <a:cs typeface="Times New Roman" panose="02020603050405020304" pitchFamily="18" charset="0"/>
              </a:rPr>
              <a:t>Durata contractului colectiv de muncă se stabilește de către părţi şi </a:t>
            </a:r>
            <a:r>
              <a:rPr lang="ro-MD" sz="2400" b="1" u="sng" dirty="0">
                <a:latin typeface="+mj-lt"/>
                <a:cs typeface="Times New Roman" panose="02020603050405020304" pitchFamily="18" charset="0"/>
              </a:rPr>
              <a:t>nu poate fi mai mică de un an.</a:t>
            </a:r>
            <a:endParaRPr lang="x-none" sz="2400" b="1" u="sng"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05CB00C7-E3EC-7426-7F8F-A6511AB6803D}"/>
              </a:ext>
            </a:extLst>
          </p:cNvPr>
          <p:cNvSpPr>
            <a:spLocks noGrp="1"/>
          </p:cNvSpPr>
          <p:nvPr>
            <p:ph type="sldNum" idx="12"/>
          </p:nvPr>
        </p:nvSpPr>
        <p:spPr/>
        <p:txBody>
          <a:bodyPr/>
          <a:lstStyle/>
          <a:p>
            <a:fld id="{00000000-1234-1234-1234-123412341234}" type="slidenum">
              <a:rPr lang="en" smtClean="0"/>
              <a:pPr/>
              <a:t>12</a:t>
            </a:fld>
            <a:endParaRPr lang="en"/>
          </a:p>
        </p:txBody>
      </p:sp>
      <p:pic>
        <p:nvPicPr>
          <p:cNvPr id="8" name="Imagine 7">
            <a:extLst>
              <a:ext uri="{FF2B5EF4-FFF2-40B4-BE49-F238E27FC236}">
                <a16:creationId xmlns="" xmlns:a16="http://schemas.microsoft.com/office/drawing/2014/main" id="{465A945D-91E6-DBD1-7DE3-CBCD3370C758}"/>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4" name="Imagine 3">
            <a:extLst>
              <a:ext uri="{FF2B5EF4-FFF2-40B4-BE49-F238E27FC236}">
                <a16:creationId xmlns="" xmlns:a16="http://schemas.microsoft.com/office/drawing/2014/main" id="{69E291B6-EABA-7218-9B45-86391C1A1C79}"/>
              </a:ext>
            </a:extLst>
          </p:cNvPr>
          <p:cNvPicPr>
            <a:picLocks noChangeAspect="1"/>
          </p:cNvPicPr>
          <p:nvPr/>
        </p:nvPicPr>
        <p:blipFill>
          <a:blip r:embed="rId4"/>
          <a:stretch>
            <a:fillRect/>
          </a:stretch>
        </p:blipFill>
        <p:spPr>
          <a:xfrm>
            <a:off x="3481972" y="3572540"/>
            <a:ext cx="2747634" cy="1955558"/>
          </a:xfrm>
          <a:prstGeom prst="rect">
            <a:avLst/>
          </a:prstGeom>
        </p:spPr>
      </p:pic>
    </p:spTree>
    <p:extLst>
      <p:ext uri="{BB962C8B-B14F-4D97-AF65-F5344CB8AC3E}">
        <p14:creationId xmlns:p14="http://schemas.microsoft.com/office/powerpoint/2010/main" val="144049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F61BD09-1577-C96E-43CF-8C8300CA9AE5}"/>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FE43F581-413B-B71D-6C09-EA55E4368464}"/>
              </a:ext>
            </a:extLst>
          </p:cNvPr>
          <p:cNvSpPr>
            <a:spLocks noGrp="1"/>
          </p:cNvSpPr>
          <p:nvPr>
            <p:ph type="title"/>
          </p:nvPr>
        </p:nvSpPr>
        <p:spPr>
          <a:xfrm>
            <a:off x="485847" y="523433"/>
            <a:ext cx="7611053" cy="1021600"/>
          </a:xfrm>
        </p:spPr>
        <p:txBody>
          <a:bodyPr/>
          <a:lstStyle/>
          <a:p>
            <a:pPr marL="0" indent="0" algn="ctr">
              <a:buNone/>
            </a:pPr>
            <a:r>
              <a:rPr lang="ro-RO" sz="4000" b="1" dirty="0" smtClean="0">
                <a:cs typeface="Times New Roman" panose="02020603050405020304" pitchFamily="18" charset="0"/>
              </a:rPr>
              <a:t>Cum procedăm la </a:t>
            </a:r>
            <a:r>
              <a:rPr lang="ro-RO" sz="4000" b="1" u="sng" dirty="0" smtClean="0">
                <a:cs typeface="Times New Roman" panose="02020603050405020304" pitchFamily="18" charset="0"/>
              </a:rPr>
              <a:t>expirarea</a:t>
            </a:r>
            <a:r>
              <a:rPr lang="ro-RO" sz="4000" b="1" dirty="0" smtClean="0">
                <a:cs typeface="Times New Roman" panose="02020603050405020304" pitchFamily="18" charset="0"/>
              </a:rPr>
              <a:t> </a:t>
            </a:r>
            <a:r>
              <a:rPr lang="ro-RO" sz="4000" b="1" dirty="0">
                <a:cs typeface="Times New Roman" panose="02020603050405020304" pitchFamily="18" charset="0"/>
              </a:rPr>
              <a:t>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EFD84733-9A7E-5D93-68E0-584021778828}"/>
              </a:ext>
            </a:extLst>
          </p:cNvPr>
          <p:cNvSpPr>
            <a:spLocks noGrp="1"/>
          </p:cNvSpPr>
          <p:nvPr>
            <p:ph type="body" idx="1"/>
          </p:nvPr>
        </p:nvSpPr>
        <p:spPr>
          <a:xfrm>
            <a:off x="74428" y="1769302"/>
            <a:ext cx="11705427" cy="4210680"/>
          </a:xfrm>
        </p:spPr>
        <p:txBody>
          <a:bodyPr/>
          <a:lstStyle/>
          <a:p>
            <a:pPr marL="0" indent="0">
              <a:buNone/>
            </a:pPr>
            <a:endParaRPr lang="ro-MD" sz="2400" b="1" dirty="0">
              <a:latin typeface="Times New Roman" panose="02020603050405020304" pitchFamily="18" charset="0"/>
              <a:cs typeface="Times New Roman" panose="02020603050405020304" pitchFamily="18" charset="0"/>
            </a:endParaRPr>
          </a:p>
          <a:p>
            <a:pPr marL="0" indent="0">
              <a:buNone/>
            </a:pPr>
            <a:r>
              <a:rPr lang="ro-MD" sz="2400" b="1" dirty="0" smtClean="0">
                <a:latin typeface="+mj-lt"/>
                <a:cs typeface="Times New Roman" panose="02020603050405020304" pitchFamily="18" charset="0"/>
              </a:rPr>
              <a:t>Dacă până la expirarea contractului </a:t>
            </a:r>
            <a:r>
              <a:rPr lang="ro-MD" sz="2400" b="1" dirty="0">
                <a:latin typeface="+mj-lt"/>
                <a:cs typeface="Times New Roman" panose="02020603050405020304" pitchFamily="18" charset="0"/>
              </a:rPr>
              <a:t>colectiv de muncă </a:t>
            </a:r>
            <a:r>
              <a:rPr lang="ro-MD" sz="2400" b="1" dirty="0" smtClean="0">
                <a:latin typeface="+mj-lt"/>
                <a:cs typeface="Times New Roman" panose="02020603050405020304" pitchFamily="18" charset="0"/>
              </a:rPr>
              <a:t>nu este negociat un nou proiect al CCM, părțile (în special sindicatul) trebuie să se asigure că în CCM în vigoare, există o clauză care stabilește valabilitatea acestuia </a:t>
            </a:r>
            <a:r>
              <a:rPr lang="ro-MD" sz="2400" b="1" dirty="0" err="1" smtClean="0">
                <a:latin typeface="+mj-lt"/>
                <a:cs typeface="Times New Roman" panose="02020603050405020304" pitchFamily="18" charset="0"/>
              </a:rPr>
              <a:t>pâna</a:t>
            </a:r>
            <a:r>
              <a:rPr lang="ro-MD" sz="2400" b="1" dirty="0" smtClean="0">
                <a:latin typeface="+mj-lt"/>
                <a:cs typeface="Times New Roman" panose="02020603050405020304" pitchFamily="18" charset="0"/>
              </a:rPr>
              <a:t> </a:t>
            </a:r>
            <a:r>
              <a:rPr lang="ro-MD" sz="2400" b="1" dirty="0" smtClean="0">
                <a:latin typeface="+mj-lt"/>
                <a:cs typeface="Times New Roman" panose="02020603050405020304" pitchFamily="18" charset="0"/>
              </a:rPr>
              <a:t>la prelungirea lui de către părți sau până la semnarea unui nou CCM.</a:t>
            </a:r>
            <a:endParaRPr lang="x-none" sz="2400" b="1" u="sng"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05CB00C7-E3EC-7426-7F8F-A6511AB6803D}"/>
              </a:ext>
            </a:extLst>
          </p:cNvPr>
          <p:cNvSpPr>
            <a:spLocks noGrp="1"/>
          </p:cNvSpPr>
          <p:nvPr>
            <p:ph type="sldNum" idx="12"/>
          </p:nvPr>
        </p:nvSpPr>
        <p:spPr/>
        <p:txBody>
          <a:bodyPr/>
          <a:lstStyle/>
          <a:p>
            <a:fld id="{00000000-1234-1234-1234-123412341234}" type="slidenum">
              <a:rPr lang="en" smtClean="0"/>
              <a:pPr/>
              <a:t>13</a:t>
            </a:fld>
            <a:endParaRPr lang="en"/>
          </a:p>
        </p:txBody>
      </p:sp>
      <p:pic>
        <p:nvPicPr>
          <p:cNvPr id="8" name="Imagine 7">
            <a:extLst>
              <a:ext uri="{FF2B5EF4-FFF2-40B4-BE49-F238E27FC236}">
                <a16:creationId xmlns="" xmlns:a16="http://schemas.microsoft.com/office/drawing/2014/main" id="{465A945D-91E6-DBD1-7DE3-CBCD3370C758}"/>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7" name="Imagine 6"/>
          <p:cNvPicPr>
            <a:picLocks noChangeAspect="1"/>
          </p:cNvPicPr>
          <p:nvPr/>
        </p:nvPicPr>
        <p:blipFill>
          <a:blip r:embed="rId4"/>
          <a:stretch>
            <a:fillRect/>
          </a:stretch>
        </p:blipFill>
        <p:spPr>
          <a:xfrm>
            <a:off x="275122" y="4239517"/>
            <a:ext cx="4296878" cy="2363283"/>
          </a:xfrm>
          <a:prstGeom prst="rect">
            <a:avLst/>
          </a:prstGeom>
        </p:spPr>
      </p:pic>
    </p:spTree>
    <p:extLst>
      <p:ext uri="{BB962C8B-B14F-4D97-AF65-F5344CB8AC3E}">
        <p14:creationId xmlns:p14="http://schemas.microsoft.com/office/powerpoint/2010/main" val="230307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F61BD09-1577-C96E-43CF-8C8300CA9AE5}"/>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FE43F581-413B-B71D-6C09-EA55E4368464}"/>
              </a:ext>
            </a:extLst>
          </p:cNvPr>
          <p:cNvSpPr>
            <a:spLocks noGrp="1"/>
          </p:cNvSpPr>
          <p:nvPr>
            <p:ph type="title"/>
          </p:nvPr>
        </p:nvSpPr>
        <p:spPr>
          <a:xfrm>
            <a:off x="485847" y="523433"/>
            <a:ext cx="7611053" cy="1021600"/>
          </a:xfrm>
        </p:spPr>
        <p:txBody>
          <a:bodyPr/>
          <a:lstStyle/>
          <a:p>
            <a:pPr marL="0" indent="0" algn="ctr">
              <a:buNone/>
            </a:pPr>
            <a:r>
              <a:rPr lang="ro-RO" sz="4000" b="1" dirty="0" smtClean="0">
                <a:cs typeface="Times New Roman" panose="02020603050405020304" pitchFamily="18" charset="0"/>
              </a:rPr>
              <a:t>Cine sunt </a:t>
            </a:r>
            <a:r>
              <a:rPr lang="ro-RO" sz="4000" b="1" u="sng" dirty="0" smtClean="0">
                <a:cs typeface="Times New Roman" panose="02020603050405020304" pitchFamily="18" charset="0"/>
              </a:rPr>
              <a:t>beneficiarii</a:t>
            </a:r>
            <a:r>
              <a:rPr lang="ro-RO" sz="4000" b="1" dirty="0" smtClean="0">
                <a:cs typeface="Times New Roman" panose="02020603050405020304" pitchFamily="18" charset="0"/>
              </a:rPr>
              <a:t> CCM</a:t>
            </a:r>
            <a:r>
              <a:rPr lang="x-none" sz="4000" b="1" dirty="0" smtClean="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EFD84733-9A7E-5D93-68E0-584021778828}"/>
              </a:ext>
            </a:extLst>
          </p:cNvPr>
          <p:cNvSpPr>
            <a:spLocks noGrp="1"/>
          </p:cNvSpPr>
          <p:nvPr>
            <p:ph type="body" idx="1"/>
          </p:nvPr>
        </p:nvSpPr>
        <p:spPr>
          <a:xfrm>
            <a:off x="0" y="1769302"/>
            <a:ext cx="12192000" cy="4210680"/>
          </a:xfrm>
        </p:spPr>
        <p:txBody>
          <a:bodyPr/>
          <a:lstStyle/>
          <a:p>
            <a:pPr marL="0" indent="0">
              <a:buNone/>
            </a:pPr>
            <a:endParaRPr lang="ro-MD" sz="2400" b="1" dirty="0">
              <a:latin typeface="Times New Roman" panose="02020603050405020304" pitchFamily="18" charset="0"/>
              <a:cs typeface="Times New Roman" panose="02020603050405020304" pitchFamily="18" charset="0"/>
            </a:endParaRPr>
          </a:p>
          <a:p>
            <a:pPr marL="0" indent="0" algn="just">
              <a:buNone/>
            </a:pPr>
            <a:r>
              <a:rPr lang="ro-MD" sz="2400" dirty="0">
                <a:latin typeface="+mj-lt"/>
              </a:rPr>
              <a:t>Sub </a:t>
            </a:r>
            <a:r>
              <a:rPr lang="ro-MD" sz="2400" dirty="0" smtClean="0">
                <a:latin typeface="+mj-lt"/>
              </a:rPr>
              <a:t>incidența </a:t>
            </a:r>
            <a:r>
              <a:rPr lang="ro-MD" sz="2400" dirty="0">
                <a:latin typeface="+mj-lt"/>
              </a:rPr>
              <a:t>contractului colectiv de muncă încheiat pe unitate în ansamblu cad </a:t>
            </a:r>
            <a:r>
              <a:rPr lang="ro-MD" sz="2400" dirty="0" smtClean="0">
                <a:latin typeface="+mj-lt"/>
              </a:rPr>
              <a:t>salariații </a:t>
            </a:r>
            <a:r>
              <a:rPr lang="ro-MD" sz="2400" dirty="0">
                <a:latin typeface="+mj-lt"/>
              </a:rPr>
              <a:t>unităţii, ai filialelor şi ai </a:t>
            </a:r>
            <a:r>
              <a:rPr lang="ro-MD" sz="2400" dirty="0" smtClean="0">
                <a:latin typeface="+mj-lt"/>
              </a:rPr>
              <a:t>reprezentanțelor </a:t>
            </a:r>
            <a:r>
              <a:rPr lang="ro-MD" sz="2400" dirty="0">
                <a:latin typeface="+mj-lt"/>
              </a:rPr>
              <a:t>acesteia, </a:t>
            </a:r>
            <a:r>
              <a:rPr lang="ro-MD" sz="2400" b="1" u="sng" dirty="0">
                <a:latin typeface="+mj-lt"/>
              </a:rPr>
              <a:t>care au împuternicit </a:t>
            </a:r>
            <a:r>
              <a:rPr lang="ro-MD" sz="2400" b="1" u="sng" dirty="0" smtClean="0">
                <a:latin typeface="+mj-lt"/>
              </a:rPr>
              <a:t>reprezentanții </a:t>
            </a:r>
            <a:r>
              <a:rPr lang="ro-MD" sz="2400" b="1" u="sng" dirty="0">
                <a:latin typeface="+mj-lt"/>
              </a:rPr>
              <a:t>lor să participe la negocierile colective, să elaboreze şi să încheie contractul colectiv de muncă în numele lor</a:t>
            </a:r>
            <a:r>
              <a:rPr lang="ro-MD" sz="2400" dirty="0">
                <a:latin typeface="+mj-lt"/>
              </a:rPr>
              <a:t>.</a:t>
            </a:r>
            <a:endParaRPr lang="x-none" sz="2400" b="1" u="sng"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05CB00C7-E3EC-7426-7F8F-A6511AB6803D}"/>
              </a:ext>
            </a:extLst>
          </p:cNvPr>
          <p:cNvSpPr>
            <a:spLocks noGrp="1"/>
          </p:cNvSpPr>
          <p:nvPr>
            <p:ph type="sldNum" idx="12"/>
          </p:nvPr>
        </p:nvSpPr>
        <p:spPr/>
        <p:txBody>
          <a:bodyPr/>
          <a:lstStyle/>
          <a:p>
            <a:fld id="{00000000-1234-1234-1234-123412341234}" type="slidenum">
              <a:rPr lang="en" smtClean="0"/>
              <a:pPr/>
              <a:t>14</a:t>
            </a:fld>
            <a:endParaRPr lang="en"/>
          </a:p>
        </p:txBody>
      </p:sp>
      <p:pic>
        <p:nvPicPr>
          <p:cNvPr id="8" name="Imagine 7">
            <a:extLst>
              <a:ext uri="{FF2B5EF4-FFF2-40B4-BE49-F238E27FC236}">
                <a16:creationId xmlns="" xmlns:a16="http://schemas.microsoft.com/office/drawing/2014/main" id="{465A945D-91E6-DBD1-7DE3-CBCD3370C758}"/>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7" name="Imagine 6"/>
          <p:cNvPicPr>
            <a:picLocks noChangeAspect="1"/>
          </p:cNvPicPr>
          <p:nvPr/>
        </p:nvPicPr>
        <p:blipFill>
          <a:blip r:embed="rId4"/>
          <a:stretch>
            <a:fillRect/>
          </a:stretch>
        </p:blipFill>
        <p:spPr>
          <a:xfrm>
            <a:off x="5072817" y="4084644"/>
            <a:ext cx="3828305" cy="2097355"/>
          </a:xfrm>
          <a:prstGeom prst="rect">
            <a:avLst/>
          </a:prstGeom>
        </p:spPr>
      </p:pic>
    </p:spTree>
    <p:extLst>
      <p:ext uri="{BB962C8B-B14F-4D97-AF65-F5344CB8AC3E}">
        <p14:creationId xmlns:p14="http://schemas.microsoft.com/office/powerpoint/2010/main" val="3805382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EC0FBDB-2DC4-5729-9A60-8C0DB90AD12E}"/>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F2C1F66B-A0A8-0B06-B767-9F275C9DC806}"/>
              </a:ext>
            </a:extLst>
          </p:cNvPr>
          <p:cNvSpPr>
            <a:spLocks noGrp="1"/>
          </p:cNvSpPr>
          <p:nvPr>
            <p:ph type="title"/>
          </p:nvPr>
        </p:nvSpPr>
        <p:spPr>
          <a:xfrm>
            <a:off x="295187" y="523433"/>
            <a:ext cx="8274655" cy="1021600"/>
          </a:xfrm>
        </p:spPr>
        <p:txBody>
          <a:bodyPr/>
          <a:lstStyle/>
          <a:p>
            <a:pPr algn="ctr"/>
            <a:r>
              <a:rPr lang="ro-RO" sz="4000" b="1" dirty="0">
                <a:cs typeface="Times New Roman" panose="02020603050405020304" pitchFamily="18" charset="0"/>
              </a:rPr>
              <a:t>Există un model al 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44474E23-9EEE-5E99-91E1-1914C610B039}"/>
              </a:ext>
            </a:extLst>
          </p:cNvPr>
          <p:cNvSpPr>
            <a:spLocks noGrp="1"/>
          </p:cNvSpPr>
          <p:nvPr>
            <p:ph type="body" idx="1"/>
          </p:nvPr>
        </p:nvSpPr>
        <p:spPr>
          <a:xfrm>
            <a:off x="62947" y="1599162"/>
            <a:ext cx="12066105" cy="5258838"/>
          </a:xfrm>
        </p:spPr>
        <p:txBody>
          <a:bodyPr/>
          <a:lstStyle/>
          <a:p>
            <a:pPr marL="0" indent="0" algn="just">
              <a:buNone/>
            </a:pPr>
            <a:endParaRPr lang="ro-RO" sz="2400" dirty="0"/>
          </a:p>
          <a:p>
            <a:pPr marL="0" indent="0" algn="just">
              <a:buNone/>
            </a:pPr>
            <a:endParaRPr lang="ro-RO" sz="2400" dirty="0"/>
          </a:p>
          <a:p>
            <a:pPr marL="0" indent="0" algn="just">
              <a:buNone/>
            </a:pPr>
            <a:endParaRPr lang="x-none" sz="2400" b="1"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D6175D89-DBAD-C67D-D745-930C6BE56F2B}"/>
              </a:ext>
            </a:extLst>
          </p:cNvPr>
          <p:cNvSpPr>
            <a:spLocks noGrp="1"/>
          </p:cNvSpPr>
          <p:nvPr>
            <p:ph type="sldNum" idx="12"/>
          </p:nvPr>
        </p:nvSpPr>
        <p:spPr/>
        <p:txBody>
          <a:bodyPr/>
          <a:lstStyle/>
          <a:p>
            <a:fld id="{00000000-1234-1234-1234-123412341234}" type="slidenum">
              <a:rPr lang="en" smtClean="0"/>
              <a:pPr/>
              <a:t>15</a:t>
            </a:fld>
            <a:endParaRPr lang="en" dirty="0"/>
          </a:p>
        </p:txBody>
      </p:sp>
      <p:pic>
        <p:nvPicPr>
          <p:cNvPr id="8" name="Imagine 7">
            <a:extLst>
              <a:ext uri="{FF2B5EF4-FFF2-40B4-BE49-F238E27FC236}">
                <a16:creationId xmlns="" xmlns:a16="http://schemas.microsoft.com/office/drawing/2014/main" id="{112B84B2-99C7-4C6D-C3E6-A82E59B9B6BA}"/>
              </a:ext>
            </a:extLst>
          </p:cNvPr>
          <p:cNvPicPr>
            <a:picLocks noChangeAspect="1"/>
          </p:cNvPicPr>
          <p:nvPr/>
        </p:nvPicPr>
        <p:blipFill>
          <a:blip r:embed="rId3"/>
          <a:stretch>
            <a:fillRect/>
          </a:stretch>
        </p:blipFill>
        <p:spPr>
          <a:xfrm>
            <a:off x="9226534" y="523433"/>
            <a:ext cx="2670279" cy="847417"/>
          </a:xfrm>
          <a:prstGeom prst="rect">
            <a:avLst/>
          </a:prstGeom>
        </p:spPr>
      </p:pic>
      <p:sp>
        <p:nvSpPr>
          <p:cNvPr id="11" name="CasetăText 10">
            <a:extLst>
              <a:ext uri="{FF2B5EF4-FFF2-40B4-BE49-F238E27FC236}">
                <a16:creationId xmlns="" xmlns:a16="http://schemas.microsoft.com/office/drawing/2014/main" id="{7448B623-4992-466F-DAFA-323D7B7E1E46}"/>
              </a:ext>
            </a:extLst>
          </p:cNvPr>
          <p:cNvSpPr txBox="1"/>
          <p:nvPr/>
        </p:nvSpPr>
        <p:spPr>
          <a:xfrm>
            <a:off x="4540104" y="1956391"/>
            <a:ext cx="2317897" cy="523220"/>
          </a:xfrm>
          <a:prstGeom prst="rect">
            <a:avLst/>
          </a:prstGeom>
          <a:noFill/>
        </p:spPr>
        <p:txBody>
          <a:bodyPr wrap="square" rtlCol="0">
            <a:spAutoFit/>
          </a:bodyPr>
          <a:lstStyle/>
          <a:p>
            <a:r>
              <a:rPr lang="ro-MD" sz="2800" b="1" dirty="0">
                <a:solidFill>
                  <a:srgbClr val="C00000"/>
                </a:solidFill>
                <a:latin typeface="+mj-lt"/>
              </a:rPr>
              <a:t>DA! accesează  </a:t>
            </a:r>
            <a:endParaRPr lang="ru-RU" sz="2800" b="1" dirty="0">
              <a:solidFill>
                <a:srgbClr val="C00000"/>
              </a:solidFill>
              <a:latin typeface="+mj-lt"/>
            </a:endParaRPr>
          </a:p>
        </p:txBody>
      </p:sp>
      <p:pic>
        <p:nvPicPr>
          <p:cNvPr id="16" name="Imagine 15">
            <a:extLst>
              <a:ext uri="{FF2B5EF4-FFF2-40B4-BE49-F238E27FC236}">
                <a16:creationId xmlns="" xmlns:a16="http://schemas.microsoft.com/office/drawing/2014/main" id="{A9F125E9-F266-7FD2-05E8-2788F77B9D6B}"/>
              </a:ext>
            </a:extLst>
          </p:cNvPr>
          <p:cNvPicPr>
            <a:picLocks noChangeAspect="1"/>
          </p:cNvPicPr>
          <p:nvPr/>
        </p:nvPicPr>
        <p:blipFill>
          <a:blip r:embed="rId4"/>
          <a:stretch>
            <a:fillRect/>
          </a:stretch>
        </p:blipFill>
        <p:spPr>
          <a:xfrm>
            <a:off x="603531" y="2533740"/>
            <a:ext cx="9553802" cy="3594131"/>
          </a:xfrm>
          <a:prstGeom prst="rect">
            <a:avLst/>
          </a:prstGeom>
        </p:spPr>
      </p:pic>
    </p:spTree>
    <p:extLst>
      <p:ext uri="{BB962C8B-B14F-4D97-AF65-F5344CB8AC3E}">
        <p14:creationId xmlns:p14="http://schemas.microsoft.com/office/powerpoint/2010/main" val="32605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6AA6C2D-75BE-385C-F72B-F459523EE474}"/>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F6FB2C1F-6F77-CF08-9699-45352C9E725A}"/>
              </a:ext>
            </a:extLst>
          </p:cNvPr>
          <p:cNvSpPr>
            <a:spLocks noGrp="1"/>
          </p:cNvSpPr>
          <p:nvPr>
            <p:ph type="title"/>
          </p:nvPr>
        </p:nvSpPr>
        <p:spPr>
          <a:xfrm>
            <a:off x="295187" y="523433"/>
            <a:ext cx="8274655" cy="1021600"/>
          </a:xfrm>
        </p:spPr>
        <p:txBody>
          <a:bodyPr/>
          <a:lstStyle/>
          <a:p>
            <a:pPr algn="ctr"/>
            <a:r>
              <a:rPr lang="ro-RO" sz="4000" b="1" dirty="0">
                <a:cs typeface="Times New Roman" panose="02020603050405020304" pitchFamily="18" charset="0"/>
              </a:rPr>
              <a:t>Există un model al 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9567D19C-EAF3-8795-16B8-6E50353103CF}"/>
              </a:ext>
            </a:extLst>
          </p:cNvPr>
          <p:cNvSpPr>
            <a:spLocks noGrp="1"/>
          </p:cNvSpPr>
          <p:nvPr>
            <p:ph type="body" idx="1"/>
          </p:nvPr>
        </p:nvSpPr>
        <p:spPr>
          <a:xfrm>
            <a:off x="62947" y="1599162"/>
            <a:ext cx="12066105" cy="5258838"/>
          </a:xfrm>
        </p:spPr>
        <p:txBody>
          <a:bodyPr/>
          <a:lstStyle/>
          <a:p>
            <a:pPr marL="0" indent="0" algn="just">
              <a:buNone/>
            </a:pPr>
            <a:endParaRPr lang="ro-RO" sz="2400" dirty="0"/>
          </a:p>
          <a:p>
            <a:pPr marL="0" indent="0" algn="just">
              <a:buNone/>
            </a:pPr>
            <a:endParaRPr lang="ro-RO" sz="2400" dirty="0"/>
          </a:p>
          <a:p>
            <a:pPr marL="0" indent="0" algn="just">
              <a:buNone/>
            </a:pPr>
            <a:endParaRPr lang="x-none" sz="2400" b="1"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8D1EE7ED-FFBA-AB3D-0056-8212CC9C60AC}"/>
              </a:ext>
            </a:extLst>
          </p:cNvPr>
          <p:cNvSpPr>
            <a:spLocks noGrp="1"/>
          </p:cNvSpPr>
          <p:nvPr>
            <p:ph type="sldNum" idx="12"/>
          </p:nvPr>
        </p:nvSpPr>
        <p:spPr/>
        <p:txBody>
          <a:bodyPr/>
          <a:lstStyle/>
          <a:p>
            <a:fld id="{00000000-1234-1234-1234-123412341234}" type="slidenum">
              <a:rPr lang="en" smtClean="0"/>
              <a:pPr/>
              <a:t>16</a:t>
            </a:fld>
            <a:endParaRPr lang="en" dirty="0"/>
          </a:p>
        </p:txBody>
      </p:sp>
      <p:pic>
        <p:nvPicPr>
          <p:cNvPr id="8" name="Imagine 7">
            <a:extLst>
              <a:ext uri="{FF2B5EF4-FFF2-40B4-BE49-F238E27FC236}">
                <a16:creationId xmlns="" xmlns:a16="http://schemas.microsoft.com/office/drawing/2014/main" id="{4E2A325E-42A2-694F-9F06-0141F68E60F6}"/>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6" name="Imagine 5">
            <a:extLst>
              <a:ext uri="{FF2B5EF4-FFF2-40B4-BE49-F238E27FC236}">
                <a16:creationId xmlns="" xmlns:a16="http://schemas.microsoft.com/office/drawing/2014/main" id="{B4559327-DB7A-9560-D431-BFF7F71DEE2A}"/>
              </a:ext>
            </a:extLst>
          </p:cNvPr>
          <p:cNvPicPr>
            <a:picLocks noChangeAspect="1"/>
          </p:cNvPicPr>
          <p:nvPr/>
        </p:nvPicPr>
        <p:blipFill>
          <a:blip r:embed="rId4"/>
          <a:stretch>
            <a:fillRect/>
          </a:stretch>
        </p:blipFill>
        <p:spPr>
          <a:xfrm>
            <a:off x="180754" y="1985006"/>
            <a:ext cx="8771860" cy="4407394"/>
          </a:xfrm>
          <a:prstGeom prst="rect">
            <a:avLst/>
          </a:prstGeom>
        </p:spPr>
      </p:pic>
    </p:spTree>
    <p:extLst>
      <p:ext uri="{BB962C8B-B14F-4D97-AF65-F5344CB8AC3E}">
        <p14:creationId xmlns:p14="http://schemas.microsoft.com/office/powerpoint/2010/main" val="3730379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4A1CB32-6448-1922-0EF3-478B3C35148F}"/>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3AB69458-EC75-1572-9713-E43F18EA3DF5}"/>
              </a:ext>
            </a:extLst>
          </p:cNvPr>
          <p:cNvSpPr>
            <a:spLocks noGrp="1"/>
          </p:cNvSpPr>
          <p:nvPr>
            <p:ph type="title"/>
          </p:nvPr>
        </p:nvSpPr>
        <p:spPr>
          <a:xfrm>
            <a:off x="-1" y="523433"/>
            <a:ext cx="9431079" cy="1021600"/>
          </a:xfrm>
        </p:spPr>
        <p:txBody>
          <a:bodyPr/>
          <a:lstStyle/>
          <a:p>
            <a:r>
              <a:rPr lang="ro-RO" sz="2800" b="1" dirty="0"/>
              <a:t>Actele normative care reglementează și garantează CCM?</a:t>
            </a:r>
          </a:p>
        </p:txBody>
      </p:sp>
      <p:sp>
        <p:nvSpPr>
          <p:cNvPr id="3" name="Substituent text 2">
            <a:extLst>
              <a:ext uri="{FF2B5EF4-FFF2-40B4-BE49-F238E27FC236}">
                <a16:creationId xmlns="" xmlns:a16="http://schemas.microsoft.com/office/drawing/2014/main" id="{507DE447-C3FB-0499-98C9-1AB928AF03A8}"/>
              </a:ext>
            </a:extLst>
          </p:cNvPr>
          <p:cNvSpPr>
            <a:spLocks noGrp="1"/>
          </p:cNvSpPr>
          <p:nvPr>
            <p:ph type="body" idx="1"/>
          </p:nvPr>
        </p:nvSpPr>
        <p:spPr>
          <a:xfrm>
            <a:off x="0" y="1545032"/>
            <a:ext cx="12192000" cy="5312967"/>
          </a:xfrm>
        </p:spPr>
        <p:txBody>
          <a:bodyPr/>
          <a:lstStyle/>
          <a:p>
            <a:pPr marL="0" indent="0">
              <a:lnSpc>
                <a:spcPct val="150000"/>
              </a:lnSpc>
              <a:buNone/>
            </a:pPr>
            <a:r>
              <a:rPr lang="ro-MD" sz="2000" b="1" dirty="0">
                <a:latin typeface="+mj-lt"/>
                <a:cs typeface="Calibri Light" panose="020F0302020204030204" pitchFamily="34" charset="0"/>
              </a:rPr>
              <a:t>Constituția – art. 43, alin. (4) </a:t>
            </a:r>
            <a:r>
              <a:rPr lang="ro-MD" sz="2000" i="1" u="sng" dirty="0">
                <a:solidFill>
                  <a:srgbClr val="333333"/>
                </a:solidFill>
                <a:latin typeface="+mj-lt"/>
                <a:cs typeface="Calibri Light" panose="020F0302020204030204" pitchFamily="34" charset="0"/>
              </a:rPr>
              <a:t>d</a:t>
            </a:r>
            <a:r>
              <a:rPr lang="en-US" sz="2000" b="0" i="1" u="sng" dirty="0">
                <a:solidFill>
                  <a:srgbClr val="333333"/>
                </a:solidFill>
                <a:effectLst/>
                <a:latin typeface="+mj-lt"/>
              </a:rPr>
              <a:t>reptul la negocieri în materie de muncă şi caracterul obligatoriu al convenţiilor colective sunt garantate</a:t>
            </a:r>
            <a:r>
              <a:rPr lang="ro-MD" sz="2000" b="1" dirty="0">
                <a:latin typeface="+mj-lt"/>
                <a:cs typeface="Calibri Light" panose="020F0302020204030204" pitchFamily="34" charset="0"/>
              </a:rPr>
              <a:t>;</a:t>
            </a:r>
          </a:p>
          <a:p>
            <a:pPr marL="0" indent="0">
              <a:lnSpc>
                <a:spcPct val="150000"/>
              </a:lnSpc>
              <a:buNone/>
            </a:pPr>
            <a:r>
              <a:rPr lang="ro-MD" sz="2000" b="1" dirty="0">
                <a:latin typeface="+mj-lt"/>
                <a:cs typeface="Calibri Light" panose="020F0302020204030204" pitchFamily="34" charset="0"/>
              </a:rPr>
              <a:t>Codul muncii – art. 4, </a:t>
            </a:r>
            <a:r>
              <a:rPr lang="ro-MD" sz="2000" b="0" i="1" dirty="0">
                <a:solidFill>
                  <a:srgbClr val="333333"/>
                </a:solidFill>
                <a:effectLst/>
                <a:latin typeface="+mj-lt"/>
              </a:rPr>
              <a:t>r</a:t>
            </a:r>
            <a:r>
              <a:rPr lang="en-US" sz="2000" b="0" i="1" dirty="0">
                <a:solidFill>
                  <a:srgbClr val="333333"/>
                </a:solidFill>
                <a:effectLst/>
                <a:latin typeface="+mj-lt"/>
              </a:rPr>
              <a:t>aporturile de muncă şi alte raporturi legate nemijlocit de acestea sînt reglementate de Constituţia Republicii Moldova, de prezentul cod, de alte legi, de alte acte normative ce conţin norme ale dreptului muncii, şi anume de:</a:t>
            </a:r>
            <a:r>
              <a:rPr lang="ro-MD" sz="2000" i="1" dirty="0">
                <a:solidFill>
                  <a:srgbClr val="333333"/>
                </a:solidFill>
                <a:latin typeface="+mj-lt"/>
              </a:rPr>
              <a:t> …</a:t>
            </a:r>
          </a:p>
          <a:p>
            <a:pPr indent="450215" algn="just">
              <a:buNone/>
            </a:pPr>
            <a:r>
              <a:rPr lang="en-US" sz="2000" b="0" i="1" dirty="0">
                <a:solidFill>
                  <a:srgbClr val="333333"/>
                </a:solidFill>
                <a:effectLst/>
                <a:latin typeface="+mj-lt"/>
              </a:rPr>
              <a:t>f) actele normative la nivel de unitate;</a:t>
            </a:r>
            <a:endParaRPr lang="ro-MD" sz="2000" i="1" dirty="0">
              <a:solidFill>
                <a:srgbClr val="333333"/>
              </a:solidFill>
              <a:latin typeface="+mj-lt"/>
            </a:endParaRPr>
          </a:p>
          <a:p>
            <a:pPr indent="450215" algn="just">
              <a:buNone/>
            </a:pPr>
            <a:r>
              <a:rPr lang="en-US" sz="2000" b="0" i="1" dirty="0">
                <a:solidFill>
                  <a:srgbClr val="333333"/>
                </a:solidFill>
                <a:effectLst/>
                <a:latin typeface="+mj-lt"/>
              </a:rPr>
              <a:t>g) contractele colective de muncă şi convenţiile colective</a:t>
            </a:r>
            <a:r>
              <a:rPr lang="ro-MD" sz="2000" b="1" dirty="0">
                <a:latin typeface="+mj-lt"/>
                <a:cs typeface="Calibri Light" panose="020F0302020204030204" pitchFamily="34" charset="0"/>
              </a:rPr>
              <a:t>;</a:t>
            </a:r>
          </a:p>
          <a:p>
            <a:pPr marL="0" indent="0">
              <a:lnSpc>
                <a:spcPct val="150000"/>
              </a:lnSpc>
              <a:buNone/>
            </a:pPr>
            <a:r>
              <a:rPr lang="ro-MD" sz="2000" b="1" dirty="0">
                <a:latin typeface="+mj-lt"/>
                <a:cs typeface="Calibri Light" panose="020F0302020204030204" pitchFamily="34" charset="0"/>
              </a:rPr>
              <a:t>Legea nr. 245 din 21.07.2006 </a:t>
            </a:r>
            <a:r>
              <a:rPr lang="ro-MD" sz="2000" i="1" dirty="0">
                <a:latin typeface="+mj-lt"/>
                <a:cs typeface="Calibri Light" panose="020F0302020204030204" pitchFamily="34" charset="0"/>
              </a:rPr>
              <a:t>privind </a:t>
            </a:r>
            <a:r>
              <a:rPr lang="en-US" sz="2000" i="1" dirty="0">
                <a:solidFill>
                  <a:srgbClr val="333333"/>
                </a:solidFill>
                <a:effectLst/>
                <a:latin typeface="+mj-lt"/>
              </a:rPr>
              <a:t>organizarea şi funcţionarea Comisiei</a:t>
            </a:r>
            <a:r>
              <a:rPr lang="ro-MD" sz="2000" i="1" dirty="0">
                <a:solidFill>
                  <a:srgbClr val="333333"/>
                </a:solidFill>
                <a:effectLst/>
                <a:latin typeface="+mj-lt"/>
              </a:rPr>
              <a:t> </a:t>
            </a:r>
            <a:r>
              <a:rPr lang="en-US" sz="2000" i="1" dirty="0">
                <a:solidFill>
                  <a:srgbClr val="333333"/>
                </a:solidFill>
                <a:effectLst/>
                <a:latin typeface="+mj-lt"/>
              </a:rPr>
              <a:t>naţionale pentru consultări şi negocieri colective,</a:t>
            </a:r>
            <a:r>
              <a:rPr lang="ro-MD" sz="2000" i="1" dirty="0">
                <a:solidFill>
                  <a:srgbClr val="333333"/>
                </a:solidFill>
                <a:effectLst/>
                <a:latin typeface="+mj-lt"/>
              </a:rPr>
              <a:t> </a:t>
            </a:r>
            <a:r>
              <a:rPr lang="en-US" sz="2000" i="1" dirty="0">
                <a:solidFill>
                  <a:srgbClr val="333333"/>
                </a:solidFill>
                <a:effectLst/>
                <a:latin typeface="+mj-lt"/>
              </a:rPr>
              <a:t>a comisiilor pentru consultări şi negocieri colective</a:t>
            </a:r>
            <a:r>
              <a:rPr lang="ro-MD" sz="2000" i="1" dirty="0">
                <a:solidFill>
                  <a:srgbClr val="333333"/>
                </a:solidFill>
                <a:effectLst/>
                <a:latin typeface="+mj-lt"/>
              </a:rPr>
              <a:t> </a:t>
            </a:r>
            <a:r>
              <a:rPr lang="en-US" sz="2000" i="1" dirty="0">
                <a:solidFill>
                  <a:srgbClr val="333333"/>
                </a:solidFill>
                <a:effectLst/>
                <a:latin typeface="+mj-lt"/>
              </a:rPr>
              <a:t>la nivel de ramură şi la nivel teritorial</a:t>
            </a:r>
            <a:r>
              <a:rPr lang="ro-MD" sz="2000" b="1" dirty="0" smtClean="0">
                <a:latin typeface="+mj-lt"/>
                <a:cs typeface="Calibri Light" panose="020F0302020204030204" pitchFamily="34" charset="0"/>
              </a:rPr>
              <a:t>;</a:t>
            </a:r>
          </a:p>
          <a:p>
            <a:pPr marL="0" indent="0">
              <a:lnSpc>
                <a:spcPct val="150000"/>
              </a:lnSpc>
              <a:buNone/>
            </a:pPr>
            <a:r>
              <a:rPr lang="ro-MD" sz="2000" b="1" dirty="0" smtClean="0">
                <a:latin typeface="+mj-lt"/>
              </a:rPr>
              <a:t>Hotărârea CNCNC nr</a:t>
            </a:r>
            <a:r>
              <a:rPr lang="ro-MD" sz="2000" b="1" dirty="0">
                <a:latin typeface="+mj-lt"/>
              </a:rPr>
              <a:t>. 9 din 18 mai </a:t>
            </a:r>
            <a:r>
              <a:rPr lang="ro-MD" sz="2000" b="1" dirty="0" smtClean="0">
                <a:latin typeface="+mj-lt"/>
              </a:rPr>
              <a:t>2007</a:t>
            </a:r>
            <a:r>
              <a:rPr lang="ro-MD" sz="2000" dirty="0" smtClean="0">
                <a:latin typeface="+mj-lt"/>
              </a:rPr>
              <a:t> </a:t>
            </a:r>
            <a:r>
              <a:rPr lang="ro-MD" sz="2000" i="1" dirty="0">
                <a:latin typeface="+mj-lt"/>
              </a:rPr>
              <a:t>pentru aprobarea Regulamentului-tip privind organizarea şi </a:t>
            </a:r>
            <a:r>
              <a:rPr lang="ro-MD" sz="2000" i="1" dirty="0" smtClean="0">
                <a:latin typeface="+mj-lt"/>
              </a:rPr>
              <a:t>funcționarea </a:t>
            </a:r>
            <a:r>
              <a:rPr lang="ro-MD" sz="2000" i="1" dirty="0">
                <a:latin typeface="+mj-lt"/>
              </a:rPr>
              <a:t>Comisiei pentru dialog social „</a:t>
            </a:r>
            <a:r>
              <a:rPr lang="ro-MD" sz="2000" i="1" dirty="0" smtClean="0">
                <a:latin typeface="+mj-lt"/>
              </a:rPr>
              <a:t>angajator-salariați”.</a:t>
            </a:r>
            <a:endParaRPr lang="ro-RO" b="1" dirty="0">
              <a:latin typeface="Calibri Light" panose="020F0302020204030204" pitchFamily="34" charset="0"/>
              <a:cs typeface="Calibri Light" panose="020F0302020204030204" pitchFamily="34" charset="0"/>
            </a:endParaRPr>
          </a:p>
          <a:p>
            <a:pPr marL="135464" indent="0">
              <a:buNone/>
            </a:pPr>
            <a:endParaRPr lang="ru-RU" dirty="0"/>
          </a:p>
        </p:txBody>
      </p:sp>
      <p:sp>
        <p:nvSpPr>
          <p:cNvPr id="5" name="Substituent număr diapozitiv 4">
            <a:extLst>
              <a:ext uri="{FF2B5EF4-FFF2-40B4-BE49-F238E27FC236}">
                <a16:creationId xmlns="" xmlns:a16="http://schemas.microsoft.com/office/drawing/2014/main" id="{C5D5E465-C447-599B-FBC5-D25BB954B538}"/>
              </a:ext>
            </a:extLst>
          </p:cNvPr>
          <p:cNvSpPr>
            <a:spLocks noGrp="1"/>
          </p:cNvSpPr>
          <p:nvPr>
            <p:ph type="sldNum" idx="12"/>
          </p:nvPr>
        </p:nvSpPr>
        <p:spPr/>
        <p:txBody>
          <a:bodyPr/>
          <a:lstStyle/>
          <a:p>
            <a:fld id="{00000000-1234-1234-1234-123412341234}" type="slidenum">
              <a:rPr lang="en" smtClean="0"/>
              <a:pPr/>
              <a:t>17</a:t>
            </a:fld>
            <a:endParaRPr lang="en" dirty="0"/>
          </a:p>
        </p:txBody>
      </p:sp>
      <p:pic>
        <p:nvPicPr>
          <p:cNvPr id="4" name="Imagine 3">
            <a:extLst>
              <a:ext uri="{FF2B5EF4-FFF2-40B4-BE49-F238E27FC236}">
                <a16:creationId xmlns="" xmlns:a16="http://schemas.microsoft.com/office/drawing/2014/main" id="{239783CB-6FD0-2055-C8B9-673259A2B769}"/>
              </a:ext>
            </a:extLst>
          </p:cNvPr>
          <p:cNvPicPr>
            <a:picLocks noChangeAspect="1"/>
          </p:cNvPicPr>
          <p:nvPr/>
        </p:nvPicPr>
        <p:blipFill>
          <a:blip r:embed="rId3"/>
          <a:stretch>
            <a:fillRect/>
          </a:stretch>
        </p:blipFill>
        <p:spPr>
          <a:xfrm>
            <a:off x="9333878" y="697616"/>
            <a:ext cx="2670279" cy="847417"/>
          </a:xfrm>
          <a:prstGeom prst="rect">
            <a:avLst/>
          </a:prstGeom>
        </p:spPr>
      </p:pic>
    </p:spTree>
    <p:extLst>
      <p:ext uri="{BB962C8B-B14F-4D97-AF65-F5344CB8AC3E}">
        <p14:creationId xmlns:p14="http://schemas.microsoft.com/office/powerpoint/2010/main" val="1487135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50925" y="174625"/>
            <a:ext cx="10061575" cy="6683375"/>
          </a:xfrm>
        </p:spPr>
      </p:pic>
    </p:spTree>
    <p:extLst>
      <p:ext uri="{BB962C8B-B14F-4D97-AF65-F5344CB8AC3E}">
        <p14:creationId xmlns:p14="http://schemas.microsoft.com/office/powerpoint/2010/main" val="1408192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0909">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69112" y="164046"/>
            <a:ext cx="7895816" cy="3961387"/>
          </a:xfrm>
          <a:prstGeom prst="rect">
            <a:avLst/>
          </a:prstGeom>
        </p:spPr>
      </p:pic>
      <p:sp>
        <p:nvSpPr>
          <p:cNvPr id="3" name="Заголовок 2"/>
          <p:cNvSpPr>
            <a:spLocks noGrp="1"/>
          </p:cNvSpPr>
          <p:nvPr>
            <p:ph type="title"/>
          </p:nvPr>
        </p:nvSpPr>
        <p:spPr>
          <a:xfrm>
            <a:off x="265814" y="4231757"/>
            <a:ext cx="11770242" cy="2462197"/>
          </a:xfrm>
        </p:spPr>
        <p:txBody>
          <a:bodyPr>
            <a:normAutofit fontScale="90000"/>
          </a:bodyPr>
          <a:lstStyle/>
          <a:p>
            <a:r>
              <a:rPr lang="ro-MD" sz="2700" b="1" dirty="0">
                <a:cs typeface="Times New Roman" panose="02020603050405020304" pitchFamily="18" charset="0"/>
              </a:rPr>
              <a:t/>
            </a:r>
            <a:br>
              <a:rPr lang="ro-MD" sz="2700" b="1" dirty="0">
                <a:cs typeface="Times New Roman" panose="02020603050405020304" pitchFamily="18" charset="0"/>
              </a:rPr>
            </a:br>
            <a:r>
              <a:rPr lang="ro-MD" sz="2700" b="1" dirty="0">
                <a:cs typeface="Times New Roman" panose="02020603050405020304" pitchFamily="18" charset="0"/>
              </a:rPr>
              <a:t/>
            </a:r>
            <a:br>
              <a:rPr lang="ro-MD" sz="2700" b="1" dirty="0">
                <a:cs typeface="Times New Roman" panose="02020603050405020304" pitchFamily="18" charset="0"/>
              </a:rPr>
            </a:br>
            <a:r>
              <a:rPr lang="ro-MD" sz="2700" b="1" dirty="0">
                <a:cs typeface="Times New Roman" panose="02020603050405020304" pitchFamily="18" charset="0"/>
              </a:rPr>
              <a:t/>
            </a:r>
            <a:br>
              <a:rPr lang="ro-MD" sz="2700" b="1" dirty="0">
                <a:cs typeface="Times New Roman" panose="02020603050405020304" pitchFamily="18" charset="0"/>
              </a:rPr>
            </a:br>
            <a:r>
              <a:rPr lang="en-US" sz="2700" b="1" dirty="0">
                <a:cs typeface="Times New Roman" panose="02020603050405020304" pitchFamily="18" charset="0"/>
              </a:rPr>
              <a:t>Datele de contact:</a:t>
            </a:r>
            <a:br>
              <a:rPr lang="en-US" sz="2700" b="1" dirty="0">
                <a:cs typeface="Times New Roman" panose="02020603050405020304" pitchFamily="18" charset="0"/>
              </a:rPr>
            </a:br>
            <a:r>
              <a:rPr lang="en-US" sz="2700" b="1" dirty="0">
                <a:cs typeface="Times New Roman" panose="02020603050405020304" pitchFamily="18" charset="0"/>
              </a:rPr>
              <a:t>e-mail: eugeniu.covrig@cnsm.md</a:t>
            </a:r>
            <a:br>
              <a:rPr lang="en-US" sz="2700" b="1" dirty="0">
                <a:cs typeface="Times New Roman" panose="02020603050405020304" pitchFamily="18" charset="0"/>
              </a:rPr>
            </a:br>
            <a:r>
              <a:rPr lang="en-US" sz="2700" b="1" dirty="0">
                <a:cs typeface="Times New Roman" panose="02020603050405020304" pitchFamily="18" charset="0"/>
              </a:rPr>
              <a:t>tel.:</a:t>
            </a:r>
            <a:r>
              <a:rPr lang="ro-MD" sz="2700" b="1" dirty="0">
                <a:cs typeface="Times New Roman" panose="02020603050405020304" pitchFamily="18" charset="0"/>
              </a:rPr>
              <a:t> </a:t>
            </a:r>
            <a:r>
              <a:rPr lang="ro-RO" sz="2700" b="1" dirty="0">
                <a:cs typeface="Times New Roman" panose="02020603050405020304" pitchFamily="18" charset="0"/>
              </a:rPr>
              <a:t>022 266 514 </a:t>
            </a:r>
            <a:r>
              <a:rPr lang="en-US" b="1" dirty="0">
                <a:solidFill>
                  <a:srgbClr val="0070C0"/>
                </a:solidFill>
                <a:latin typeface="Times New Roman" panose="02020603050405020304" pitchFamily="18" charset="0"/>
                <a:cs typeface="Times New Roman" panose="02020603050405020304" pitchFamily="18" charset="0"/>
              </a:rPr>
              <a:t/>
            </a:r>
            <a:br>
              <a:rPr lang="en-US" b="1" dirty="0">
                <a:solidFill>
                  <a:srgbClr val="0070C0"/>
                </a:solidFill>
                <a:latin typeface="Times New Roman" panose="02020603050405020304" pitchFamily="18" charset="0"/>
                <a:cs typeface="Times New Roman" panose="02020603050405020304" pitchFamily="18" charset="0"/>
              </a:rPr>
            </a:br>
            <a:r>
              <a:rPr lang="ro-RO" dirty="0"/>
              <a:t/>
            </a:r>
            <a:br>
              <a:rPr lang="ro-RO" dirty="0"/>
            </a:br>
            <a:endParaRPr lang="ru-RU" dirty="0"/>
          </a:p>
        </p:txBody>
      </p:sp>
    </p:spTree>
    <p:extLst>
      <p:ext uri="{BB962C8B-B14F-4D97-AF65-F5344CB8AC3E}">
        <p14:creationId xmlns:p14="http://schemas.microsoft.com/office/powerpoint/2010/main" val="1780591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85847" y="523433"/>
            <a:ext cx="7611053" cy="1021600"/>
          </a:xfrm>
        </p:spPr>
        <p:txBody>
          <a:bodyPr/>
          <a:lstStyle/>
          <a:p>
            <a:r>
              <a:rPr lang="ro-RO" dirty="0"/>
              <a:t>Despre ce vorbim astăzi?</a:t>
            </a:r>
          </a:p>
        </p:txBody>
      </p:sp>
      <p:sp>
        <p:nvSpPr>
          <p:cNvPr id="3" name="Substituent text 2"/>
          <p:cNvSpPr>
            <a:spLocks noGrp="1"/>
          </p:cNvSpPr>
          <p:nvPr>
            <p:ph type="body" idx="1"/>
          </p:nvPr>
        </p:nvSpPr>
        <p:spPr>
          <a:xfrm>
            <a:off x="485845" y="1971320"/>
            <a:ext cx="10635379" cy="4210680"/>
          </a:xfrm>
        </p:spPr>
        <p:txBody>
          <a:bodyPr/>
          <a:lstStyle/>
          <a:p>
            <a:pPr>
              <a:buFontTx/>
              <a:buChar char="-"/>
            </a:pPr>
            <a:r>
              <a:rPr lang="ro-RO" dirty="0"/>
              <a:t>Ce este Contractul colectiv de muncă;</a:t>
            </a:r>
          </a:p>
          <a:p>
            <a:pPr>
              <a:buFontTx/>
              <a:buChar char="-"/>
            </a:pPr>
            <a:endParaRPr lang="ro-RO" dirty="0"/>
          </a:p>
          <a:p>
            <a:pPr>
              <a:buFontTx/>
              <a:buChar char="-"/>
            </a:pPr>
            <a:r>
              <a:rPr lang="ro-RO" dirty="0"/>
              <a:t>Pașii care se întreprind pentru negocierea și încheierea Contractului colectiv de muncă;</a:t>
            </a:r>
          </a:p>
          <a:p>
            <a:pPr>
              <a:buFontTx/>
              <a:buChar char="-"/>
            </a:pPr>
            <a:endParaRPr lang="ro-RO" dirty="0"/>
          </a:p>
          <a:p>
            <a:pPr>
              <a:buFontTx/>
              <a:buChar char="-"/>
            </a:pPr>
            <a:r>
              <a:rPr lang="ro-RO" dirty="0"/>
              <a:t> </a:t>
            </a:r>
            <a:r>
              <a:rPr lang="ro-RO" dirty="0"/>
              <a:t>Actele normative care reglementează și garantează exercitarea dreptului la negocierea, încheierea și realizarea </a:t>
            </a:r>
            <a:r>
              <a:rPr lang="ro-RO" dirty="0" smtClean="0"/>
              <a:t>CCM;</a:t>
            </a:r>
          </a:p>
          <a:p>
            <a:pPr marL="135464" indent="0">
              <a:buNone/>
            </a:pPr>
            <a:endParaRPr lang="ro-RO" dirty="0" smtClean="0"/>
          </a:p>
          <a:p>
            <a:pPr>
              <a:buFontTx/>
              <a:buChar char="-"/>
            </a:pPr>
            <a:r>
              <a:rPr lang="ro-RO" dirty="0" smtClean="0"/>
              <a:t>Modalitatea </a:t>
            </a:r>
            <a:r>
              <a:rPr lang="ro-RO" dirty="0"/>
              <a:t>implementării Contractului colectiv de </a:t>
            </a:r>
            <a:r>
              <a:rPr lang="ro-RO" dirty="0" smtClean="0"/>
              <a:t>muncă.</a:t>
            </a:r>
            <a:endParaRPr lang="ro-RO" dirty="0"/>
          </a:p>
        </p:txBody>
      </p:sp>
      <p:sp>
        <p:nvSpPr>
          <p:cNvPr id="5" name="Substituent număr diapozitiv 4"/>
          <p:cNvSpPr>
            <a:spLocks noGrp="1"/>
          </p:cNvSpPr>
          <p:nvPr>
            <p:ph type="sldNum" idx="12"/>
          </p:nvPr>
        </p:nvSpPr>
        <p:spPr/>
        <p:txBody>
          <a:bodyPr/>
          <a:lstStyle/>
          <a:p>
            <a:fld id="{00000000-1234-1234-1234-123412341234}" type="slidenum">
              <a:rPr lang="en" smtClean="0"/>
              <a:pPr/>
              <a:t>2</a:t>
            </a:fld>
            <a:endParaRPr lang="en"/>
          </a:p>
        </p:txBody>
      </p:sp>
      <p:pic>
        <p:nvPicPr>
          <p:cNvPr id="6" name="Imagine 5">
            <a:extLst>
              <a:ext uri="{FF2B5EF4-FFF2-40B4-BE49-F238E27FC236}">
                <a16:creationId xmlns="" xmlns:a16="http://schemas.microsoft.com/office/drawing/2014/main" id="{68E9226E-2335-D387-8424-04EB7E454FF2}"/>
              </a:ext>
            </a:extLst>
          </p:cNvPr>
          <p:cNvPicPr>
            <a:picLocks noChangeAspect="1"/>
          </p:cNvPicPr>
          <p:nvPr/>
        </p:nvPicPr>
        <p:blipFill>
          <a:blip r:embed="rId3"/>
          <a:stretch>
            <a:fillRect/>
          </a:stretch>
        </p:blipFill>
        <p:spPr>
          <a:xfrm>
            <a:off x="9237167" y="487051"/>
            <a:ext cx="2670279" cy="847417"/>
          </a:xfrm>
          <a:prstGeom prst="rect">
            <a:avLst/>
          </a:prstGeom>
        </p:spPr>
      </p:pic>
    </p:spTree>
    <p:extLst>
      <p:ext uri="{BB962C8B-B14F-4D97-AF65-F5344CB8AC3E}">
        <p14:creationId xmlns:p14="http://schemas.microsoft.com/office/powerpoint/2010/main" val="51498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E34294B-3A43-3C6B-B0F7-9BD3964468D2}"/>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4CF2E6AE-0B65-38EA-6364-FB5BB6940BBF}"/>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Ce </a:t>
            </a:r>
            <a:r>
              <a:rPr lang="ro-RO" sz="4000" b="1" u="sng" dirty="0">
                <a:cs typeface="Times New Roman" panose="02020603050405020304" pitchFamily="18" charset="0"/>
              </a:rPr>
              <a:t>înțelegem</a:t>
            </a:r>
            <a:r>
              <a:rPr lang="ro-RO" sz="4000" b="1" dirty="0">
                <a:cs typeface="Times New Roman" panose="02020603050405020304" pitchFamily="18" charset="0"/>
              </a:rPr>
              <a:t> prin CCM?</a:t>
            </a:r>
          </a:p>
        </p:txBody>
      </p:sp>
      <p:sp>
        <p:nvSpPr>
          <p:cNvPr id="3" name="Substituent text 2">
            <a:extLst>
              <a:ext uri="{FF2B5EF4-FFF2-40B4-BE49-F238E27FC236}">
                <a16:creationId xmlns="" xmlns:a16="http://schemas.microsoft.com/office/drawing/2014/main" id="{FC3D4008-A457-CC82-AAE3-07D534450537}"/>
              </a:ext>
            </a:extLst>
          </p:cNvPr>
          <p:cNvSpPr>
            <a:spLocks noGrp="1"/>
          </p:cNvSpPr>
          <p:nvPr>
            <p:ph type="body" idx="1"/>
          </p:nvPr>
        </p:nvSpPr>
        <p:spPr>
          <a:xfrm>
            <a:off x="485845" y="1971320"/>
            <a:ext cx="10635379" cy="4210680"/>
          </a:xfrm>
        </p:spPr>
        <p:txBody>
          <a:bodyPr/>
          <a:lstStyle/>
          <a:p>
            <a:pPr marL="0" indent="0" algn="ctr">
              <a:buNone/>
            </a:pPr>
            <a:endParaRPr lang="en-US" sz="2800" b="1" u="sng" dirty="0">
              <a:solidFill>
                <a:schemeClr val="accent6">
                  <a:lumMod val="50000"/>
                </a:schemeClr>
              </a:solidFill>
              <a:latin typeface="Times New Roman" panose="02020603050405020304" pitchFamily="18" charset="0"/>
              <a:cs typeface="Times New Roman" panose="02020603050405020304" pitchFamily="18" charset="0"/>
            </a:endParaRPr>
          </a:p>
          <a:p>
            <a:pPr marL="0" indent="0">
              <a:buNone/>
            </a:pPr>
            <a:r>
              <a:rPr lang="x-none" sz="2800" b="1" u="sng" dirty="0">
                <a:latin typeface="+mj-lt"/>
                <a:cs typeface="Times New Roman" panose="02020603050405020304" pitchFamily="18" charset="0"/>
              </a:rPr>
              <a:t>Contractul colectiv de muncă</a:t>
            </a:r>
            <a:r>
              <a:rPr lang="x-none" sz="2800" b="1" dirty="0">
                <a:latin typeface="+mj-lt"/>
                <a:cs typeface="Times New Roman" panose="02020603050405020304" pitchFamily="18" charset="0"/>
              </a:rPr>
              <a:t> este actul juridic … încheiat în formă scrisă între </a:t>
            </a:r>
            <a:r>
              <a:rPr lang="x-none" sz="2800" b="1" u="sng" dirty="0">
                <a:latin typeface="+mj-lt"/>
                <a:cs typeface="Times New Roman" panose="02020603050405020304" pitchFamily="18" charset="0"/>
              </a:rPr>
              <a:t>salariaţi</a:t>
            </a:r>
            <a:r>
              <a:rPr lang="x-none" sz="2800" b="1" dirty="0">
                <a:latin typeface="+mj-lt"/>
                <a:cs typeface="Times New Roman" panose="02020603050405020304" pitchFamily="18" charset="0"/>
              </a:rPr>
              <a:t> şi angajator de către reprezentanţii acestora. </a:t>
            </a:r>
          </a:p>
          <a:p>
            <a:pPr marL="135464" indent="0">
              <a:buNone/>
            </a:pPr>
            <a:endParaRPr lang="ro-RO" dirty="0"/>
          </a:p>
        </p:txBody>
      </p:sp>
      <p:sp>
        <p:nvSpPr>
          <p:cNvPr id="5" name="Substituent număr diapozitiv 4">
            <a:extLst>
              <a:ext uri="{FF2B5EF4-FFF2-40B4-BE49-F238E27FC236}">
                <a16:creationId xmlns="" xmlns:a16="http://schemas.microsoft.com/office/drawing/2014/main" id="{A8C7F0F9-58BD-7B60-DEC8-132A8947E1E4}"/>
              </a:ext>
            </a:extLst>
          </p:cNvPr>
          <p:cNvSpPr>
            <a:spLocks noGrp="1"/>
          </p:cNvSpPr>
          <p:nvPr>
            <p:ph type="sldNum" idx="12"/>
          </p:nvPr>
        </p:nvSpPr>
        <p:spPr/>
        <p:txBody>
          <a:bodyPr/>
          <a:lstStyle/>
          <a:p>
            <a:fld id="{00000000-1234-1234-1234-123412341234}" type="slidenum">
              <a:rPr lang="en" smtClean="0"/>
              <a:pPr/>
              <a:t>3</a:t>
            </a:fld>
            <a:endParaRPr lang="en"/>
          </a:p>
        </p:txBody>
      </p:sp>
      <p:pic>
        <p:nvPicPr>
          <p:cNvPr id="6" name="Imagine 5">
            <a:extLst>
              <a:ext uri="{FF2B5EF4-FFF2-40B4-BE49-F238E27FC236}">
                <a16:creationId xmlns="" xmlns:a16="http://schemas.microsoft.com/office/drawing/2014/main" id="{DD2D1854-4875-DD04-9879-EC4218976832}"/>
              </a:ext>
            </a:extLst>
          </p:cNvPr>
          <p:cNvPicPr>
            <a:picLocks noChangeAspect="1"/>
          </p:cNvPicPr>
          <p:nvPr/>
        </p:nvPicPr>
        <p:blipFill>
          <a:blip r:embed="rId3"/>
          <a:stretch>
            <a:fillRect/>
          </a:stretch>
        </p:blipFill>
        <p:spPr>
          <a:xfrm>
            <a:off x="1070776" y="4076660"/>
            <a:ext cx="2261956" cy="1514307"/>
          </a:xfrm>
          <a:prstGeom prst="rect">
            <a:avLst/>
          </a:prstGeom>
        </p:spPr>
      </p:pic>
      <p:pic>
        <p:nvPicPr>
          <p:cNvPr id="8" name="Imagine 7">
            <a:extLst>
              <a:ext uri="{FF2B5EF4-FFF2-40B4-BE49-F238E27FC236}">
                <a16:creationId xmlns="" xmlns:a16="http://schemas.microsoft.com/office/drawing/2014/main" id="{5FD48DB4-B590-1AE1-8CD6-EB805C30FFC4}"/>
              </a:ext>
            </a:extLst>
          </p:cNvPr>
          <p:cNvPicPr>
            <a:picLocks noChangeAspect="1"/>
          </p:cNvPicPr>
          <p:nvPr/>
        </p:nvPicPr>
        <p:blipFill>
          <a:blip r:embed="rId4"/>
          <a:stretch>
            <a:fillRect/>
          </a:stretch>
        </p:blipFill>
        <p:spPr>
          <a:xfrm>
            <a:off x="9226534" y="523433"/>
            <a:ext cx="2670279" cy="847417"/>
          </a:xfrm>
          <a:prstGeom prst="rect">
            <a:avLst/>
          </a:prstGeom>
        </p:spPr>
      </p:pic>
    </p:spTree>
    <p:extLst>
      <p:ext uri="{BB962C8B-B14F-4D97-AF65-F5344CB8AC3E}">
        <p14:creationId xmlns:p14="http://schemas.microsoft.com/office/powerpoint/2010/main" val="122538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FB8287F-52E0-329A-84F1-33D699A7621B}"/>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15AE614D-D86D-8351-31B8-BE7D90C095F1}"/>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Care este </a:t>
            </a:r>
            <a:r>
              <a:rPr lang="ro-RO" sz="4000" b="1" u="sng" dirty="0">
                <a:cs typeface="Times New Roman" panose="02020603050405020304" pitchFamily="18" charset="0"/>
              </a:rPr>
              <a:t>scopul</a:t>
            </a:r>
            <a:r>
              <a:rPr lang="ro-RO" sz="4000" b="1" dirty="0">
                <a:cs typeface="Times New Roman" panose="02020603050405020304" pitchFamily="18" charset="0"/>
              </a:rPr>
              <a:t> CCM?</a:t>
            </a:r>
          </a:p>
        </p:txBody>
      </p:sp>
      <p:sp>
        <p:nvSpPr>
          <p:cNvPr id="3" name="Substituent text 2">
            <a:extLst>
              <a:ext uri="{FF2B5EF4-FFF2-40B4-BE49-F238E27FC236}">
                <a16:creationId xmlns="" xmlns:a16="http://schemas.microsoft.com/office/drawing/2014/main" id="{EDB33A21-305C-40C5-9F7A-64363195310C}"/>
              </a:ext>
            </a:extLst>
          </p:cNvPr>
          <p:cNvSpPr>
            <a:spLocks noGrp="1"/>
          </p:cNvSpPr>
          <p:nvPr>
            <p:ph type="body" idx="1"/>
          </p:nvPr>
        </p:nvSpPr>
        <p:spPr>
          <a:xfrm>
            <a:off x="191386" y="1971320"/>
            <a:ext cx="11705427" cy="4210680"/>
          </a:xfrm>
        </p:spPr>
        <p:txBody>
          <a:bodyPr/>
          <a:lstStyle/>
          <a:p>
            <a:pPr algn="just"/>
            <a:r>
              <a:rPr lang="ro-RO" sz="2800" b="1" u="sng" dirty="0">
                <a:solidFill>
                  <a:srgbClr val="C00000"/>
                </a:solidFill>
                <a:latin typeface="+mj-lt"/>
                <a:cs typeface="Times New Roman" panose="02020603050405020304" pitchFamily="18" charset="0"/>
              </a:rPr>
              <a:t>Contractul colectiv de muncă </a:t>
            </a:r>
            <a:r>
              <a:rPr lang="ro-RO" sz="2800" b="1" dirty="0">
                <a:latin typeface="+mj-lt"/>
                <a:cs typeface="Times New Roman" panose="02020603050405020304" pitchFamily="18" charset="0"/>
              </a:rPr>
              <a:t>stabilește pentru salariat drepturi, garanții şi avantaje suplimentare la cele prevăzute de Codul muncii, de alte acte normative şi de convențiile colective de muncă.</a:t>
            </a:r>
          </a:p>
          <a:p>
            <a:pPr marL="135464" indent="0" algn="just">
              <a:buNone/>
            </a:pPr>
            <a:endParaRPr lang="ru-RU" sz="2800" b="1" dirty="0">
              <a:latin typeface="+mj-lt"/>
              <a:cs typeface="Times New Roman" panose="02020603050405020304" pitchFamily="18" charset="0"/>
            </a:endParaRPr>
          </a:p>
          <a:p>
            <a:pPr algn="just"/>
            <a:r>
              <a:rPr lang="ro-RO" sz="2800" b="1" u="sng" dirty="0">
                <a:solidFill>
                  <a:srgbClr val="C00000"/>
                </a:solidFill>
                <a:latin typeface="+mj-lt"/>
                <a:cs typeface="Times New Roman" panose="02020603050405020304" pitchFamily="18" charset="0"/>
              </a:rPr>
              <a:t>Contractul colectiv de muncă</a:t>
            </a:r>
            <a:r>
              <a:rPr lang="ro-RO" sz="2800" b="1" dirty="0">
                <a:latin typeface="+mj-lt"/>
                <a:cs typeface="Times New Roman" panose="02020603050405020304" pitchFamily="18" charset="0"/>
              </a:rPr>
              <a:t> constituie un instrument prin care salariaţii (în mod colectiv, prin reprezentanţii lor - </a:t>
            </a:r>
            <a:r>
              <a:rPr lang="ro-RO" sz="2800" b="1" u="sng" dirty="0">
                <a:latin typeface="+mj-lt"/>
                <a:cs typeface="Times New Roman" panose="02020603050405020304" pitchFamily="18" charset="0"/>
              </a:rPr>
              <a:t>sindicatele</a:t>
            </a:r>
            <a:r>
              <a:rPr lang="ro-RO" sz="2800" b="1" dirty="0">
                <a:latin typeface="+mj-lt"/>
                <a:cs typeface="Times New Roman" panose="02020603050405020304" pitchFamily="18" charset="0"/>
              </a:rPr>
              <a:t>) pot dobândi mai multe înlesniri, avantaje, precum şi condiţii de muncă mai favorabile, decât ar putea un salariat de sine stătător.   </a:t>
            </a:r>
            <a:endParaRPr lang="ru-RU" sz="2800" b="1" dirty="0">
              <a:latin typeface="+mj-lt"/>
              <a:cs typeface="Times New Roman" panose="02020603050405020304" pitchFamily="18" charset="0"/>
            </a:endParaRPr>
          </a:p>
          <a:p>
            <a:pPr marL="135464" indent="0">
              <a:buNone/>
            </a:pPr>
            <a:endParaRPr lang="ro-RO" dirty="0"/>
          </a:p>
        </p:txBody>
      </p:sp>
      <p:sp>
        <p:nvSpPr>
          <p:cNvPr id="5" name="Substituent număr diapozitiv 4">
            <a:extLst>
              <a:ext uri="{FF2B5EF4-FFF2-40B4-BE49-F238E27FC236}">
                <a16:creationId xmlns="" xmlns:a16="http://schemas.microsoft.com/office/drawing/2014/main" id="{7B114A05-C198-1135-CFFA-0D707268A19B}"/>
              </a:ext>
            </a:extLst>
          </p:cNvPr>
          <p:cNvSpPr>
            <a:spLocks noGrp="1"/>
          </p:cNvSpPr>
          <p:nvPr>
            <p:ph type="sldNum" idx="12"/>
          </p:nvPr>
        </p:nvSpPr>
        <p:spPr/>
        <p:txBody>
          <a:bodyPr/>
          <a:lstStyle/>
          <a:p>
            <a:fld id="{00000000-1234-1234-1234-123412341234}" type="slidenum">
              <a:rPr lang="en" smtClean="0"/>
              <a:pPr/>
              <a:t>4</a:t>
            </a:fld>
            <a:endParaRPr lang="en"/>
          </a:p>
        </p:txBody>
      </p:sp>
      <p:pic>
        <p:nvPicPr>
          <p:cNvPr id="8" name="Imagine 7">
            <a:extLst>
              <a:ext uri="{FF2B5EF4-FFF2-40B4-BE49-F238E27FC236}">
                <a16:creationId xmlns="" xmlns:a16="http://schemas.microsoft.com/office/drawing/2014/main" id="{95E35129-BDED-321E-4605-3350ADCAA49A}"/>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4" name="Imagine 3">
            <a:extLst>
              <a:ext uri="{FF2B5EF4-FFF2-40B4-BE49-F238E27FC236}">
                <a16:creationId xmlns="" xmlns:a16="http://schemas.microsoft.com/office/drawing/2014/main" id="{233B427A-3F92-87FA-67AA-28BF3B21A32E}"/>
              </a:ext>
            </a:extLst>
          </p:cNvPr>
          <p:cNvPicPr>
            <a:picLocks noChangeAspect="1"/>
          </p:cNvPicPr>
          <p:nvPr/>
        </p:nvPicPr>
        <p:blipFill>
          <a:blip r:embed="rId4"/>
          <a:stretch>
            <a:fillRect/>
          </a:stretch>
        </p:blipFill>
        <p:spPr>
          <a:xfrm>
            <a:off x="5629278" y="5232371"/>
            <a:ext cx="2143227" cy="1370429"/>
          </a:xfrm>
          <a:prstGeom prst="rect">
            <a:avLst/>
          </a:prstGeom>
        </p:spPr>
      </p:pic>
    </p:spTree>
    <p:extLst>
      <p:ext uri="{BB962C8B-B14F-4D97-AF65-F5344CB8AC3E}">
        <p14:creationId xmlns:p14="http://schemas.microsoft.com/office/powerpoint/2010/main" val="2001338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87A92CF-873C-6C6F-97E2-A3AC314E8D65}"/>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08B58C21-AB29-D707-1FA9-517D58BC49F6}"/>
              </a:ext>
            </a:extLst>
          </p:cNvPr>
          <p:cNvSpPr>
            <a:spLocks noGrp="1"/>
          </p:cNvSpPr>
          <p:nvPr>
            <p:ph type="title"/>
          </p:nvPr>
        </p:nvSpPr>
        <p:spPr>
          <a:xfrm>
            <a:off x="485847" y="523433"/>
            <a:ext cx="7611053" cy="1021600"/>
          </a:xfrm>
        </p:spPr>
        <p:txBody>
          <a:bodyPr/>
          <a:lstStyle/>
          <a:p>
            <a:pPr marL="0" indent="0" algn="ctr">
              <a:buNone/>
            </a:pPr>
            <a:r>
              <a:rPr lang="ro-RO" sz="4000" b="1" dirty="0" smtClean="0">
                <a:cs typeface="Times New Roman" panose="02020603050405020304" pitchFamily="18" charset="0"/>
              </a:rPr>
              <a:t>Cât de </a:t>
            </a:r>
            <a:r>
              <a:rPr lang="ro-RO" sz="4000" b="1" u="sng" dirty="0" smtClean="0">
                <a:cs typeface="Times New Roman" panose="02020603050405020304" pitchFamily="18" charset="0"/>
              </a:rPr>
              <a:t>important</a:t>
            </a:r>
            <a:r>
              <a:rPr lang="ro-RO" sz="4000" b="1" dirty="0" smtClean="0">
                <a:cs typeface="Times New Roman" panose="02020603050405020304" pitchFamily="18" charset="0"/>
              </a:rPr>
              <a:t> este CCM</a:t>
            </a:r>
            <a:r>
              <a:rPr lang="x-none" sz="4000" b="1" dirty="0" smtClean="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2A8965EE-85EC-2511-AEE0-D4554F05B720}"/>
              </a:ext>
            </a:extLst>
          </p:cNvPr>
          <p:cNvSpPr>
            <a:spLocks noGrp="1"/>
          </p:cNvSpPr>
          <p:nvPr>
            <p:ph type="sldNum" idx="12"/>
          </p:nvPr>
        </p:nvSpPr>
        <p:spPr/>
        <p:txBody>
          <a:bodyPr/>
          <a:lstStyle/>
          <a:p>
            <a:fld id="{00000000-1234-1234-1234-123412341234}" type="slidenum">
              <a:rPr lang="en" smtClean="0"/>
              <a:pPr/>
              <a:t>5</a:t>
            </a:fld>
            <a:endParaRPr lang="en" dirty="0"/>
          </a:p>
        </p:txBody>
      </p:sp>
      <p:pic>
        <p:nvPicPr>
          <p:cNvPr id="8" name="Imagine 7">
            <a:extLst>
              <a:ext uri="{FF2B5EF4-FFF2-40B4-BE49-F238E27FC236}">
                <a16:creationId xmlns="" xmlns:a16="http://schemas.microsoft.com/office/drawing/2014/main" id="{CFED5022-3169-8CE0-BC8C-FFB738FC983D}"/>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4" name="Imagine 3">
            <a:extLst>
              <a:ext uri="{FF2B5EF4-FFF2-40B4-BE49-F238E27FC236}">
                <a16:creationId xmlns="" xmlns:a16="http://schemas.microsoft.com/office/drawing/2014/main" id="{319A4CA8-A8D3-B255-3F91-3963FA4491E7}"/>
              </a:ext>
            </a:extLst>
          </p:cNvPr>
          <p:cNvPicPr>
            <a:picLocks noChangeAspect="1"/>
          </p:cNvPicPr>
          <p:nvPr/>
        </p:nvPicPr>
        <p:blipFill>
          <a:blip r:embed="rId4"/>
          <a:stretch>
            <a:fillRect/>
          </a:stretch>
        </p:blipFill>
        <p:spPr>
          <a:xfrm>
            <a:off x="51468" y="1839433"/>
            <a:ext cx="9175066" cy="4922874"/>
          </a:xfrm>
          <a:prstGeom prst="rect">
            <a:avLst/>
          </a:prstGeom>
        </p:spPr>
      </p:pic>
    </p:spTree>
    <p:extLst>
      <p:ext uri="{BB962C8B-B14F-4D97-AF65-F5344CB8AC3E}">
        <p14:creationId xmlns:p14="http://schemas.microsoft.com/office/powerpoint/2010/main" val="3328262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C19B2F6-D89F-3472-342B-C1AF787A69CC}"/>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7083D625-7CCC-F076-2E6E-2DEF4B0BB7B7}"/>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Care sunt </a:t>
            </a:r>
            <a:r>
              <a:rPr lang="ro-RO" sz="4000" b="1" u="sng" dirty="0">
                <a:cs typeface="Times New Roman" panose="02020603050405020304" pitchFamily="18" charset="0"/>
              </a:rPr>
              <a:t>pașii</a:t>
            </a:r>
            <a:r>
              <a:rPr lang="ro-RO" sz="4000" b="1" dirty="0">
                <a:cs typeface="Times New Roman" panose="02020603050405020304" pitchFamily="18" charset="0"/>
              </a:rPr>
              <a:t> încheierii 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CF2CD463-C8E1-ABEA-548B-09026DA32102}"/>
              </a:ext>
            </a:extLst>
          </p:cNvPr>
          <p:cNvSpPr>
            <a:spLocks noGrp="1"/>
          </p:cNvSpPr>
          <p:nvPr>
            <p:ph type="body" idx="1"/>
          </p:nvPr>
        </p:nvSpPr>
        <p:spPr>
          <a:xfrm>
            <a:off x="74428" y="1769302"/>
            <a:ext cx="12066105" cy="5003638"/>
          </a:xfrm>
        </p:spPr>
        <p:txBody>
          <a:bodyPr/>
          <a:lstStyle/>
          <a:p>
            <a:pPr marL="0" indent="0">
              <a:buNone/>
            </a:pPr>
            <a:r>
              <a:rPr lang="ro-RO" sz="2400" dirty="0"/>
              <a:t>* </a:t>
            </a:r>
            <a:r>
              <a:rPr lang="ro-RO" sz="2400" b="1" dirty="0">
                <a:latin typeface="+mj-lt"/>
                <a:cs typeface="Times New Roman" panose="02020603050405020304" pitchFamily="18" charset="0"/>
              </a:rPr>
              <a:t>Pentru încheierea Contractului colectiv de muncă, urmează a fi realizate </a:t>
            </a:r>
            <a:r>
              <a:rPr lang="ro-RO" sz="2400" b="1" u="sng" dirty="0">
                <a:latin typeface="+mj-lt"/>
                <a:cs typeface="Times New Roman" panose="02020603050405020304" pitchFamily="18" charset="0"/>
              </a:rPr>
              <a:t>următoarele acțiuni</a:t>
            </a:r>
            <a:r>
              <a:rPr lang="ro-RO" sz="2400" b="1" dirty="0">
                <a:latin typeface="+mj-lt"/>
                <a:cs typeface="Times New Roman" panose="02020603050405020304" pitchFamily="18" charset="0"/>
              </a:rPr>
              <a:t>:</a:t>
            </a:r>
            <a:endParaRPr lang="ru-RU" sz="2400" b="1" dirty="0">
              <a:latin typeface="+mj-lt"/>
              <a:cs typeface="Times New Roman" panose="02020603050405020304" pitchFamily="18" charset="0"/>
            </a:endParaRPr>
          </a:p>
          <a:p>
            <a:pPr marL="0" indent="0">
              <a:buNone/>
            </a:pPr>
            <a:endParaRPr lang="ru-RU" sz="2400" dirty="0">
              <a:latin typeface="Times New Roman" panose="02020603050405020304" pitchFamily="18" charset="0"/>
              <a:cs typeface="Times New Roman" panose="02020603050405020304" pitchFamily="18" charset="0"/>
            </a:endParaRPr>
          </a:p>
          <a:p>
            <a:pPr marL="514350" indent="-514350">
              <a:buAutoNum type="arabicParenR"/>
            </a:pPr>
            <a:r>
              <a:rPr lang="ro-RO" sz="2400" b="1" dirty="0">
                <a:latin typeface="+mj-lt"/>
                <a:cs typeface="Times New Roman" panose="02020603050405020304" pitchFamily="18" charset="0"/>
              </a:rPr>
              <a:t>Determinarea şi argumentarea propunerilor pentru negociere</a:t>
            </a:r>
            <a:r>
              <a:rPr lang="ro-RO" sz="2400" dirty="0">
                <a:latin typeface="+mj-lt"/>
                <a:cs typeface="Times New Roman" panose="02020603050405020304" pitchFamily="18" charset="0"/>
              </a:rPr>
              <a:t>;</a:t>
            </a:r>
          </a:p>
          <a:p>
            <a:pPr marL="0" indent="0">
              <a:buNone/>
            </a:pPr>
            <a:endParaRPr lang="ru-RU" sz="2400" dirty="0">
              <a:latin typeface="+mj-lt"/>
              <a:cs typeface="Times New Roman" panose="02020603050405020304" pitchFamily="18" charset="0"/>
            </a:endParaRPr>
          </a:p>
          <a:p>
            <a:pPr marL="0" indent="0">
              <a:buNone/>
            </a:pPr>
            <a:r>
              <a:rPr lang="ro-RO" sz="2400" b="1" dirty="0">
                <a:latin typeface="+mj-lt"/>
                <a:cs typeface="Times New Roman" panose="02020603050405020304" pitchFamily="18" charset="0"/>
              </a:rPr>
              <a:t>2) Înaintarea propunerilor pentru negociere</a:t>
            </a:r>
            <a:r>
              <a:rPr lang="ro-RO" sz="2400" dirty="0">
                <a:latin typeface="+mj-lt"/>
                <a:cs typeface="Times New Roman" panose="02020603050405020304" pitchFamily="18" charset="0"/>
              </a:rPr>
              <a:t> </a:t>
            </a:r>
            <a:r>
              <a:rPr lang="ro-RO" sz="2400" i="1" dirty="0">
                <a:latin typeface="+mj-lt"/>
                <a:cs typeface="Times New Roman" panose="02020603050405020304" pitchFamily="18" charset="0"/>
              </a:rPr>
              <a:t>(angajatorul este obligat să le examineze în termen de 7 zile calendaristice)</a:t>
            </a:r>
            <a:r>
              <a:rPr lang="ro-RO" sz="2400" dirty="0">
                <a:latin typeface="+mj-lt"/>
                <a:cs typeface="Times New Roman" panose="02020603050405020304" pitchFamily="18" charset="0"/>
              </a:rPr>
              <a:t>;</a:t>
            </a:r>
          </a:p>
          <a:p>
            <a:pPr marL="0" indent="0">
              <a:buNone/>
            </a:pPr>
            <a:endParaRPr lang="ru-RU" sz="2400" dirty="0">
              <a:latin typeface="+mj-lt"/>
              <a:cs typeface="Times New Roman" panose="02020603050405020304" pitchFamily="18" charset="0"/>
            </a:endParaRPr>
          </a:p>
          <a:p>
            <a:pPr marL="0" indent="0">
              <a:buNone/>
            </a:pPr>
            <a:r>
              <a:rPr lang="ro-RO" sz="2400" b="1" dirty="0">
                <a:latin typeface="+mj-lt"/>
                <a:cs typeface="Times New Roman" panose="02020603050405020304" pitchFamily="18" charset="0"/>
              </a:rPr>
              <a:t>3) Constituirea comisiei pentru dialog social „angajator-salariaţi” </a:t>
            </a:r>
            <a:r>
              <a:rPr lang="ro-RO" sz="2400" i="1" dirty="0">
                <a:latin typeface="+mj-lt"/>
                <a:cs typeface="Times New Roman" panose="02020603050405020304" pitchFamily="18" charset="0"/>
              </a:rPr>
              <a:t>(se formează pe principiu de paritate a reprezentanţilor părților)</a:t>
            </a:r>
            <a:r>
              <a:rPr lang="ro-RO" sz="2400" dirty="0">
                <a:latin typeface="+mj-lt"/>
                <a:cs typeface="Times New Roman" panose="02020603050405020304" pitchFamily="18" charset="0"/>
              </a:rPr>
              <a:t>;</a:t>
            </a:r>
          </a:p>
          <a:p>
            <a:pPr marL="0" indent="0">
              <a:buNone/>
            </a:pPr>
            <a:endParaRPr lang="ru-RU" sz="2400" dirty="0">
              <a:latin typeface="+mj-lt"/>
              <a:cs typeface="Times New Roman" panose="02020603050405020304" pitchFamily="18" charset="0"/>
            </a:endParaRPr>
          </a:p>
          <a:p>
            <a:pPr marL="0" indent="0">
              <a:buNone/>
            </a:pPr>
            <a:r>
              <a:rPr lang="ro-RO" sz="2400" b="1" dirty="0">
                <a:latin typeface="+mj-lt"/>
                <a:cs typeface="Times New Roman" panose="02020603050405020304" pitchFamily="18" charset="0"/>
              </a:rPr>
              <a:t>4) Desfășurarea negocierilor colective</a:t>
            </a:r>
            <a:r>
              <a:rPr lang="ro-RO" sz="2400" dirty="0">
                <a:latin typeface="+mj-lt"/>
                <a:cs typeface="Times New Roman" panose="02020603050405020304" pitchFamily="18" charset="0"/>
              </a:rPr>
              <a:t> </a:t>
            </a:r>
            <a:r>
              <a:rPr lang="ro-RO" sz="2400" i="1" dirty="0">
                <a:latin typeface="+mj-lt"/>
                <a:cs typeface="Times New Roman" panose="02020603050405020304" pitchFamily="18" charset="0"/>
              </a:rPr>
              <a:t>(se elaborează proiectul contractului colectiv de muncă)</a:t>
            </a:r>
            <a:r>
              <a:rPr lang="ro-RO" sz="2400" dirty="0">
                <a:latin typeface="+mj-lt"/>
                <a:cs typeface="Times New Roman" panose="02020603050405020304" pitchFamily="18" charset="0"/>
              </a:rPr>
              <a:t>;</a:t>
            </a:r>
            <a:endParaRPr lang="ru-RU" sz="2400"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9073D791-54AD-177A-8EB4-C85380994BD6}"/>
              </a:ext>
            </a:extLst>
          </p:cNvPr>
          <p:cNvSpPr>
            <a:spLocks noGrp="1"/>
          </p:cNvSpPr>
          <p:nvPr>
            <p:ph type="sldNum" idx="12"/>
          </p:nvPr>
        </p:nvSpPr>
        <p:spPr/>
        <p:txBody>
          <a:bodyPr/>
          <a:lstStyle/>
          <a:p>
            <a:fld id="{00000000-1234-1234-1234-123412341234}" type="slidenum">
              <a:rPr lang="en" smtClean="0"/>
              <a:pPr/>
              <a:t>6</a:t>
            </a:fld>
            <a:endParaRPr lang="en"/>
          </a:p>
        </p:txBody>
      </p:sp>
      <p:pic>
        <p:nvPicPr>
          <p:cNvPr id="8" name="Imagine 7">
            <a:extLst>
              <a:ext uri="{FF2B5EF4-FFF2-40B4-BE49-F238E27FC236}">
                <a16:creationId xmlns="" xmlns:a16="http://schemas.microsoft.com/office/drawing/2014/main" id="{2D964112-E4FD-698E-65F8-B48A1146891A}"/>
              </a:ext>
            </a:extLst>
          </p:cNvPr>
          <p:cNvPicPr>
            <a:picLocks noChangeAspect="1"/>
          </p:cNvPicPr>
          <p:nvPr/>
        </p:nvPicPr>
        <p:blipFill>
          <a:blip r:embed="rId3"/>
          <a:stretch>
            <a:fillRect/>
          </a:stretch>
        </p:blipFill>
        <p:spPr>
          <a:xfrm>
            <a:off x="9226534" y="523433"/>
            <a:ext cx="2670279" cy="847417"/>
          </a:xfrm>
          <a:prstGeom prst="rect">
            <a:avLst/>
          </a:prstGeom>
        </p:spPr>
      </p:pic>
    </p:spTree>
    <p:extLst>
      <p:ext uri="{BB962C8B-B14F-4D97-AF65-F5344CB8AC3E}">
        <p14:creationId xmlns:p14="http://schemas.microsoft.com/office/powerpoint/2010/main" val="3883200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7582FCB-5AD3-E1F8-01C5-E869332F99C5}"/>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D9AD17DA-3412-C216-EFF2-5F8353CA91CD}"/>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Care sunt </a:t>
            </a:r>
            <a:r>
              <a:rPr lang="ro-RO" sz="4000" b="1" u="sng" dirty="0">
                <a:cs typeface="Times New Roman" panose="02020603050405020304" pitchFamily="18" charset="0"/>
              </a:rPr>
              <a:t>pașii</a:t>
            </a:r>
            <a:r>
              <a:rPr lang="ro-RO" sz="4000" b="1" dirty="0">
                <a:cs typeface="Times New Roman" panose="02020603050405020304" pitchFamily="18" charset="0"/>
              </a:rPr>
              <a:t> încheierii 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B033CDEB-373F-0F4C-2459-FF21D4A7DDA5}"/>
              </a:ext>
            </a:extLst>
          </p:cNvPr>
          <p:cNvSpPr>
            <a:spLocks noGrp="1"/>
          </p:cNvSpPr>
          <p:nvPr>
            <p:ph type="body" idx="1"/>
          </p:nvPr>
        </p:nvSpPr>
        <p:spPr>
          <a:xfrm>
            <a:off x="62947" y="1599162"/>
            <a:ext cx="12066105" cy="5258838"/>
          </a:xfrm>
        </p:spPr>
        <p:txBody>
          <a:bodyPr/>
          <a:lstStyle/>
          <a:p>
            <a:pPr marL="0" indent="0">
              <a:buNone/>
            </a:pPr>
            <a:r>
              <a:rPr lang="ro-RO" sz="2400" dirty="0"/>
              <a:t>* </a:t>
            </a:r>
            <a:r>
              <a:rPr lang="ro-RO" sz="2400" b="1" dirty="0">
                <a:latin typeface="+mj-lt"/>
                <a:cs typeface="Times New Roman" panose="02020603050405020304" pitchFamily="18" charset="0"/>
              </a:rPr>
              <a:t>Pentru încheierea Contractului colectiv de muncă, urmează a fi realizate </a:t>
            </a:r>
            <a:r>
              <a:rPr lang="ro-RO" sz="2400" b="1" u="sng" dirty="0">
                <a:latin typeface="+mj-lt"/>
                <a:cs typeface="Times New Roman" panose="02020603050405020304" pitchFamily="18" charset="0"/>
              </a:rPr>
              <a:t>următoarele acțiuni</a:t>
            </a:r>
            <a:r>
              <a:rPr lang="ro-RO" sz="2400" b="1" dirty="0">
                <a:latin typeface="+mj-lt"/>
                <a:cs typeface="Times New Roman" panose="02020603050405020304" pitchFamily="18" charset="0"/>
              </a:rPr>
              <a:t>:</a:t>
            </a:r>
            <a:endParaRPr lang="ru-RU" sz="2400" b="1" dirty="0">
              <a:latin typeface="+mj-lt"/>
              <a:cs typeface="Times New Roman" panose="02020603050405020304" pitchFamily="18" charset="0"/>
            </a:endParaRPr>
          </a:p>
          <a:p>
            <a:pPr marL="0" indent="0" algn="just">
              <a:buNone/>
            </a:pPr>
            <a:r>
              <a:rPr lang="ro-RO" sz="2400" b="1" dirty="0">
                <a:latin typeface="+mj-lt"/>
                <a:cs typeface="Times New Roman" panose="02020603050405020304" pitchFamily="18" charset="0"/>
              </a:rPr>
              <a:t>5) Încheierea contractului colectiv de muncă </a:t>
            </a:r>
            <a:r>
              <a:rPr lang="ro-RO" sz="2400" i="1" dirty="0">
                <a:latin typeface="+mj-lt"/>
                <a:cs typeface="Times New Roman" panose="02020603050405020304" pitchFamily="18" charset="0"/>
              </a:rPr>
              <a:t>(se semnează de părțile participante la negociere şi respectiv, acesta este considerat momentul încheierii)</a:t>
            </a:r>
            <a:r>
              <a:rPr lang="ro-RO" sz="2400" dirty="0">
                <a:latin typeface="+mj-lt"/>
                <a:cs typeface="Times New Roman" panose="02020603050405020304" pitchFamily="18" charset="0"/>
              </a:rPr>
              <a:t>;</a:t>
            </a:r>
          </a:p>
          <a:p>
            <a:pPr marL="0" indent="0" algn="just">
              <a:buNone/>
            </a:pPr>
            <a:endParaRPr lang="ru-RU" sz="2400" dirty="0">
              <a:latin typeface="+mj-lt"/>
              <a:cs typeface="Times New Roman" panose="02020603050405020304" pitchFamily="18" charset="0"/>
            </a:endParaRPr>
          </a:p>
          <a:p>
            <a:pPr marL="0" indent="0" algn="just">
              <a:buNone/>
            </a:pPr>
            <a:r>
              <a:rPr lang="ro-RO" sz="2400" b="1" dirty="0">
                <a:latin typeface="+mj-lt"/>
                <a:cs typeface="Times New Roman" panose="02020603050405020304" pitchFamily="18" charset="0"/>
              </a:rPr>
              <a:t>6) Acțiunea contractului colectiv de muncă</a:t>
            </a:r>
            <a:r>
              <a:rPr lang="ro-RO" sz="2400" dirty="0">
                <a:latin typeface="+mj-lt"/>
                <a:cs typeface="Times New Roman" panose="02020603050405020304" pitchFamily="18" charset="0"/>
              </a:rPr>
              <a:t> </a:t>
            </a:r>
            <a:r>
              <a:rPr lang="ro-RO" sz="2400" i="1" dirty="0">
                <a:latin typeface="+mj-lt"/>
                <a:cs typeface="Times New Roman" panose="02020603050405020304" pitchFamily="18" charset="0"/>
              </a:rPr>
              <a:t>(intră în vigoare din momentul semnării sau de la data stipulată în contract)</a:t>
            </a:r>
            <a:r>
              <a:rPr lang="ro-RO" sz="2400" dirty="0">
                <a:latin typeface="+mj-lt"/>
                <a:cs typeface="Times New Roman" panose="02020603050405020304" pitchFamily="18" charset="0"/>
              </a:rPr>
              <a:t>;</a:t>
            </a:r>
          </a:p>
          <a:p>
            <a:pPr marL="0" indent="0" algn="just">
              <a:buNone/>
            </a:pPr>
            <a:endParaRPr lang="ru-RU" sz="2400" dirty="0">
              <a:latin typeface="+mj-lt"/>
              <a:cs typeface="Times New Roman" panose="02020603050405020304" pitchFamily="18" charset="0"/>
            </a:endParaRPr>
          </a:p>
          <a:p>
            <a:pPr marL="0" indent="0" algn="just">
              <a:buNone/>
            </a:pPr>
            <a:r>
              <a:rPr lang="ro-RO" sz="2400" b="1" dirty="0">
                <a:latin typeface="+mj-lt"/>
                <a:cs typeface="Times New Roman" panose="02020603050405020304" pitchFamily="18" charset="0"/>
              </a:rPr>
              <a:t>7) Modificarea şi completarea contractului colectiv de muncă</a:t>
            </a:r>
            <a:r>
              <a:rPr lang="ro-RO" sz="2400" dirty="0">
                <a:latin typeface="+mj-lt"/>
                <a:cs typeface="Times New Roman" panose="02020603050405020304" pitchFamily="18" charset="0"/>
              </a:rPr>
              <a:t> </a:t>
            </a:r>
            <a:r>
              <a:rPr lang="ro-RO" sz="2400" i="1" dirty="0">
                <a:latin typeface="+mj-lt"/>
                <a:cs typeface="Times New Roman" panose="02020603050405020304" pitchFamily="18" charset="0"/>
              </a:rPr>
              <a:t>(poate fi modificat şi completat în același mod stabilit pentru încheierea contractului)</a:t>
            </a:r>
            <a:r>
              <a:rPr lang="ro-RO" sz="2400" dirty="0">
                <a:latin typeface="+mj-lt"/>
                <a:cs typeface="Times New Roman" panose="02020603050405020304" pitchFamily="18" charset="0"/>
              </a:rPr>
              <a:t>;</a:t>
            </a:r>
          </a:p>
          <a:p>
            <a:pPr marL="0" indent="0" algn="just">
              <a:buNone/>
            </a:pPr>
            <a:endParaRPr lang="ru-RU" sz="2400" dirty="0">
              <a:latin typeface="+mj-lt"/>
              <a:cs typeface="Times New Roman" panose="02020603050405020304" pitchFamily="18" charset="0"/>
            </a:endParaRPr>
          </a:p>
          <a:p>
            <a:pPr marL="0" indent="0" algn="just">
              <a:buNone/>
            </a:pPr>
            <a:r>
              <a:rPr lang="ro-RO" sz="2400" b="1" dirty="0">
                <a:latin typeface="+mj-lt"/>
                <a:cs typeface="Times New Roman" panose="02020603050405020304" pitchFamily="18" charset="0"/>
              </a:rPr>
              <a:t>8) Propunerile neacceptate de părţi</a:t>
            </a:r>
            <a:r>
              <a:rPr lang="ro-RO" sz="2400" dirty="0">
                <a:latin typeface="+mj-lt"/>
                <a:cs typeface="Times New Roman" panose="02020603050405020304" pitchFamily="18" charset="0"/>
              </a:rPr>
              <a:t> </a:t>
            </a:r>
            <a:r>
              <a:rPr lang="ro-RO" sz="2400" i="1" dirty="0">
                <a:latin typeface="+mj-lt"/>
                <a:cs typeface="Times New Roman" panose="02020603050405020304" pitchFamily="18" charset="0"/>
              </a:rPr>
              <a:t>(divergențele apărute între părţi în procesul de încheiere a contractului se soluționează în cadrul comisiei de conciliere sau, după caz, în instanța de judecată)</a:t>
            </a:r>
            <a:r>
              <a:rPr lang="ro-RO" sz="2400" dirty="0">
                <a:latin typeface="+mj-lt"/>
                <a:cs typeface="Times New Roman" panose="02020603050405020304" pitchFamily="18" charset="0"/>
              </a:rPr>
              <a:t>.</a:t>
            </a:r>
            <a:endParaRPr lang="ru-RU" sz="2400"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AEDBEDEB-17E0-EBE7-28DD-F6B83E798ABD}"/>
              </a:ext>
            </a:extLst>
          </p:cNvPr>
          <p:cNvSpPr>
            <a:spLocks noGrp="1"/>
          </p:cNvSpPr>
          <p:nvPr>
            <p:ph type="sldNum" idx="12"/>
          </p:nvPr>
        </p:nvSpPr>
        <p:spPr/>
        <p:txBody>
          <a:bodyPr/>
          <a:lstStyle/>
          <a:p>
            <a:fld id="{00000000-1234-1234-1234-123412341234}" type="slidenum">
              <a:rPr lang="en" smtClean="0"/>
              <a:pPr/>
              <a:t>7</a:t>
            </a:fld>
            <a:endParaRPr lang="en" dirty="0"/>
          </a:p>
        </p:txBody>
      </p:sp>
      <p:pic>
        <p:nvPicPr>
          <p:cNvPr id="8" name="Imagine 7">
            <a:extLst>
              <a:ext uri="{FF2B5EF4-FFF2-40B4-BE49-F238E27FC236}">
                <a16:creationId xmlns="" xmlns:a16="http://schemas.microsoft.com/office/drawing/2014/main" id="{67C320A1-E5C3-06AD-B81D-3531F3218D70}"/>
              </a:ext>
            </a:extLst>
          </p:cNvPr>
          <p:cNvPicPr>
            <a:picLocks noChangeAspect="1"/>
          </p:cNvPicPr>
          <p:nvPr/>
        </p:nvPicPr>
        <p:blipFill>
          <a:blip r:embed="rId3"/>
          <a:stretch>
            <a:fillRect/>
          </a:stretch>
        </p:blipFill>
        <p:spPr>
          <a:xfrm>
            <a:off x="9226534" y="523433"/>
            <a:ext cx="2670279" cy="847417"/>
          </a:xfrm>
          <a:prstGeom prst="rect">
            <a:avLst/>
          </a:prstGeom>
        </p:spPr>
      </p:pic>
    </p:spTree>
    <p:extLst>
      <p:ext uri="{BB962C8B-B14F-4D97-AF65-F5344CB8AC3E}">
        <p14:creationId xmlns:p14="http://schemas.microsoft.com/office/powerpoint/2010/main" val="242174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A6D4084-8A5B-120D-FB6D-7886C2C3A05E}"/>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B6F451C1-172F-B5D9-825C-C6C7C129B201}"/>
              </a:ext>
            </a:extLst>
          </p:cNvPr>
          <p:cNvSpPr>
            <a:spLocks noGrp="1"/>
          </p:cNvSpPr>
          <p:nvPr>
            <p:ph type="title"/>
          </p:nvPr>
        </p:nvSpPr>
        <p:spPr>
          <a:xfrm>
            <a:off x="485847" y="523433"/>
            <a:ext cx="7611053" cy="1021600"/>
          </a:xfrm>
        </p:spPr>
        <p:txBody>
          <a:bodyPr/>
          <a:lstStyle/>
          <a:p>
            <a:pPr marL="0" indent="0" algn="ctr">
              <a:buNone/>
            </a:pPr>
            <a:r>
              <a:rPr lang="ro-RO" sz="4000" b="1" dirty="0">
                <a:cs typeface="Times New Roman" panose="02020603050405020304" pitchFamily="18" charset="0"/>
              </a:rPr>
              <a:t>Care sunt </a:t>
            </a:r>
            <a:r>
              <a:rPr lang="ro-RO" sz="4000" b="1" u="sng" dirty="0">
                <a:cs typeface="Times New Roman" panose="02020603050405020304" pitchFamily="18" charset="0"/>
              </a:rPr>
              <a:t>pașii</a:t>
            </a:r>
            <a:r>
              <a:rPr lang="ro-RO" sz="4000" b="1" dirty="0">
                <a:cs typeface="Times New Roman" panose="02020603050405020304" pitchFamily="18" charset="0"/>
              </a:rPr>
              <a:t> încheierii 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4ED744B5-315A-38C1-6DCE-9242037B6EC6}"/>
              </a:ext>
            </a:extLst>
          </p:cNvPr>
          <p:cNvSpPr>
            <a:spLocks noGrp="1"/>
          </p:cNvSpPr>
          <p:nvPr>
            <p:ph type="sldNum" idx="12"/>
          </p:nvPr>
        </p:nvSpPr>
        <p:spPr/>
        <p:txBody>
          <a:bodyPr/>
          <a:lstStyle/>
          <a:p>
            <a:fld id="{00000000-1234-1234-1234-123412341234}" type="slidenum">
              <a:rPr lang="en" smtClean="0"/>
              <a:pPr/>
              <a:t>8</a:t>
            </a:fld>
            <a:endParaRPr lang="en" dirty="0"/>
          </a:p>
        </p:txBody>
      </p:sp>
      <p:pic>
        <p:nvPicPr>
          <p:cNvPr id="8" name="Imagine 7">
            <a:extLst>
              <a:ext uri="{FF2B5EF4-FFF2-40B4-BE49-F238E27FC236}">
                <a16:creationId xmlns="" xmlns:a16="http://schemas.microsoft.com/office/drawing/2014/main" id="{93D6F696-398A-A350-C7E4-A1C3C01E0B9F}"/>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9" name="Imagine 8">
            <a:extLst>
              <a:ext uri="{FF2B5EF4-FFF2-40B4-BE49-F238E27FC236}">
                <a16:creationId xmlns="" xmlns:a16="http://schemas.microsoft.com/office/drawing/2014/main" id="{82ED8715-CA18-2958-FF33-996247BC2C07}"/>
              </a:ext>
            </a:extLst>
          </p:cNvPr>
          <p:cNvPicPr>
            <a:picLocks noChangeAspect="1"/>
          </p:cNvPicPr>
          <p:nvPr/>
        </p:nvPicPr>
        <p:blipFill>
          <a:blip r:embed="rId4"/>
          <a:stretch>
            <a:fillRect/>
          </a:stretch>
        </p:blipFill>
        <p:spPr>
          <a:xfrm>
            <a:off x="51467" y="1765005"/>
            <a:ext cx="9060635" cy="5092995"/>
          </a:xfrm>
          <a:prstGeom prst="rect">
            <a:avLst/>
          </a:prstGeom>
        </p:spPr>
      </p:pic>
    </p:spTree>
    <p:extLst>
      <p:ext uri="{BB962C8B-B14F-4D97-AF65-F5344CB8AC3E}">
        <p14:creationId xmlns:p14="http://schemas.microsoft.com/office/powerpoint/2010/main" val="1982444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15C2B35-7515-FD35-A052-F80CB0939350}"/>
            </a:ext>
          </a:extLst>
        </p:cNvPr>
        <p:cNvGrpSpPr/>
        <p:nvPr/>
      </p:nvGrpSpPr>
      <p:grpSpPr>
        <a:xfrm>
          <a:off x="0" y="0"/>
          <a:ext cx="0" cy="0"/>
          <a:chOff x="0" y="0"/>
          <a:chExt cx="0" cy="0"/>
        </a:xfrm>
      </p:grpSpPr>
      <p:sp>
        <p:nvSpPr>
          <p:cNvPr id="2" name="Titlu 1">
            <a:extLst>
              <a:ext uri="{FF2B5EF4-FFF2-40B4-BE49-F238E27FC236}">
                <a16:creationId xmlns="" xmlns:a16="http://schemas.microsoft.com/office/drawing/2014/main" id="{E49ADA9B-5D83-FEC5-666F-692241591678}"/>
              </a:ext>
            </a:extLst>
          </p:cNvPr>
          <p:cNvSpPr>
            <a:spLocks noGrp="1"/>
          </p:cNvSpPr>
          <p:nvPr>
            <p:ph type="title"/>
          </p:nvPr>
        </p:nvSpPr>
        <p:spPr>
          <a:xfrm>
            <a:off x="295187" y="523433"/>
            <a:ext cx="8274655" cy="1021600"/>
          </a:xfrm>
        </p:spPr>
        <p:txBody>
          <a:bodyPr/>
          <a:lstStyle/>
          <a:p>
            <a:pPr algn="ctr"/>
            <a:r>
              <a:rPr lang="ro-RO" sz="4000" b="1" dirty="0">
                <a:cs typeface="Times New Roman" panose="02020603050405020304" pitchFamily="18" charset="0"/>
              </a:rPr>
              <a:t>Ce </a:t>
            </a:r>
            <a:r>
              <a:rPr lang="ro-RO" sz="4000" b="1" u="sng" dirty="0">
                <a:cs typeface="Times New Roman" panose="02020603050405020304" pitchFamily="18" charset="0"/>
              </a:rPr>
              <a:t>garanții</a:t>
            </a:r>
            <a:r>
              <a:rPr lang="ro-RO" sz="4000" b="1" dirty="0">
                <a:cs typeface="Times New Roman" panose="02020603050405020304" pitchFamily="18" charset="0"/>
              </a:rPr>
              <a:t> sunt p/u reprezentanţii salariaţilor în procesul negocierii CCM</a:t>
            </a:r>
            <a:r>
              <a:rPr lang="x-none" sz="4000" b="1" dirty="0">
                <a:cs typeface="Times New Roman" panose="02020603050405020304" pitchFamily="18" charset="0"/>
              </a:rPr>
              <a:t> </a:t>
            </a:r>
            <a:r>
              <a:rPr lang="ro-RO" sz="4000" b="1" dirty="0">
                <a:cs typeface="Times New Roman" panose="02020603050405020304" pitchFamily="18" charset="0"/>
              </a:rPr>
              <a:t>?</a:t>
            </a:r>
            <a:endParaRPr lang="x-none" sz="4000" b="1" dirty="0">
              <a:cs typeface="Times New Roman" panose="02020603050405020304" pitchFamily="18" charset="0"/>
            </a:endParaRPr>
          </a:p>
        </p:txBody>
      </p:sp>
      <p:sp>
        <p:nvSpPr>
          <p:cNvPr id="3" name="Substituent text 2">
            <a:extLst>
              <a:ext uri="{FF2B5EF4-FFF2-40B4-BE49-F238E27FC236}">
                <a16:creationId xmlns="" xmlns:a16="http://schemas.microsoft.com/office/drawing/2014/main" id="{5172BE60-524D-6EA9-17AB-A97AFCBDFFE2}"/>
              </a:ext>
            </a:extLst>
          </p:cNvPr>
          <p:cNvSpPr>
            <a:spLocks noGrp="1"/>
          </p:cNvSpPr>
          <p:nvPr>
            <p:ph type="body" idx="1"/>
          </p:nvPr>
        </p:nvSpPr>
        <p:spPr>
          <a:xfrm>
            <a:off x="62947" y="1599162"/>
            <a:ext cx="12066105" cy="5258838"/>
          </a:xfrm>
        </p:spPr>
        <p:txBody>
          <a:bodyPr/>
          <a:lstStyle/>
          <a:p>
            <a:pPr marL="0" indent="0" algn="just">
              <a:buNone/>
            </a:pPr>
            <a:endParaRPr lang="ro-RO" sz="2400" dirty="0"/>
          </a:p>
          <a:p>
            <a:pPr marL="0" indent="0" algn="just">
              <a:buNone/>
            </a:pPr>
            <a:endParaRPr lang="ro-RO" sz="2400" dirty="0"/>
          </a:p>
          <a:p>
            <a:pPr marL="0" indent="0" algn="just">
              <a:buNone/>
            </a:pPr>
            <a:r>
              <a:rPr lang="ro-RO" sz="2400" dirty="0"/>
              <a:t>* </a:t>
            </a:r>
            <a:r>
              <a:rPr lang="ro-MD" sz="2400" b="1" dirty="0">
                <a:latin typeface="+mj-lt"/>
                <a:cs typeface="Times New Roman" panose="02020603050405020304" pitchFamily="18" charset="0"/>
              </a:rPr>
              <a:t>Persoanele care participă la negocierile colective, la elaborarea proiectului contractului colectiv de muncă se eliberează de la munca de bază, cu menținerea salariului mediu pe termenul stabilit prin acordul părților, </a:t>
            </a:r>
            <a:r>
              <a:rPr lang="ro-MD" sz="2400" b="1" u="sng" dirty="0">
                <a:latin typeface="+mj-lt"/>
                <a:cs typeface="Times New Roman" panose="02020603050405020304" pitchFamily="18" charset="0"/>
              </a:rPr>
              <a:t>de cel mult 3 luni</a:t>
            </a:r>
            <a:r>
              <a:rPr lang="ro-MD" sz="2400" b="1" dirty="0">
                <a:latin typeface="+mj-lt"/>
                <a:cs typeface="Times New Roman" panose="02020603050405020304" pitchFamily="18" charset="0"/>
              </a:rPr>
              <a:t>.</a:t>
            </a:r>
            <a:endParaRPr lang="x-none" sz="2400" b="1" dirty="0">
              <a:latin typeface="+mj-lt"/>
              <a:cs typeface="Times New Roman" panose="02020603050405020304" pitchFamily="18" charset="0"/>
            </a:endParaRPr>
          </a:p>
        </p:txBody>
      </p:sp>
      <p:sp>
        <p:nvSpPr>
          <p:cNvPr id="5" name="Substituent număr diapozitiv 4">
            <a:extLst>
              <a:ext uri="{FF2B5EF4-FFF2-40B4-BE49-F238E27FC236}">
                <a16:creationId xmlns="" xmlns:a16="http://schemas.microsoft.com/office/drawing/2014/main" id="{8E30E3DA-7C41-EA96-0772-D55C3C052212}"/>
              </a:ext>
            </a:extLst>
          </p:cNvPr>
          <p:cNvSpPr>
            <a:spLocks noGrp="1"/>
          </p:cNvSpPr>
          <p:nvPr>
            <p:ph type="sldNum" idx="12"/>
          </p:nvPr>
        </p:nvSpPr>
        <p:spPr/>
        <p:txBody>
          <a:bodyPr/>
          <a:lstStyle/>
          <a:p>
            <a:fld id="{00000000-1234-1234-1234-123412341234}" type="slidenum">
              <a:rPr lang="en" smtClean="0"/>
              <a:pPr/>
              <a:t>9</a:t>
            </a:fld>
            <a:endParaRPr lang="en" dirty="0"/>
          </a:p>
        </p:txBody>
      </p:sp>
      <p:pic>
        <p:nvPicPr>
          <p:cNvPr id="8" name="Imagine 7">
            <a:extLst>
              <a:ext uri="{FF2B5EF4-FFF2-40B4-BE49-F238E27FC236}">
                <a16:creationId xmlns="" xmlns:a16="http://schemas.microsoft.com/office/drawing/2014/main" id="{BC45D944-7CD6-D602-CF93-1EBF1E89FCCA}"/>
              </a:ext>
            </a:extLst>
          </p:cNvPr>
          <p:cNvPicPr>
            <a:picLocks noChangeAspect="1"/>
          </p:cNvPicPr>
          <p:nvPr/>
        </p:nvPicPr>
        <p:blipFill>
          <a:blip r:embed="rId3"/>
          <a:stretch>
            <a:fillRect/>
          </a:stretch>
        </p:blipFill>
        <p:spPr>
          <a:xfrm>
            <a:off x="9226534" y="523433"/>
            <a:ext cx="2670279" cy="847417"/>
          </a:xfrm>
          <a:prstGeom prst="rect">
            <a:avLst/>
          </a:prstGeom>
        </p:spPr>
      </p:pic>
      <p:pic>
        <p:nvPicPr>
          <p:cNvPr id="4" name="Imagine 3">
            <a:extLst>
              <a:ext uri="{FF2B5EF4-FFF2-40B4-BE49-F238E27FC236}">
                <a16:creationId xmlns="" xmlns:a16="http://schemas.microsoft.com/office/drawing/2014/main" id="{B0B0F262-8265-78C4-2C77-A7C6A5B53DA5}"/>
              </a:ext>
            </a:extLst>
          </p:cNvPr>
          <p:cNvPicPr>
            <a:picLocks noChangeAspect="1"/>
          </p:cNvPicPr>
          <p:nvPr/>
        </p:nvPicPr>
        <p:blipFill>
          <a:blip r:embed="rId4"/>
          <a:stretch>
            <a:fillRect/>
          </a:stretch>
        </p:blipFill>
        <p:spPr>
          <a:xfrm>
            <a:off x="7772149" y="3843170"/>
            <a:ext cx="3742911" cy="1599602"/>
          </a:xfrm>
          <a:prstGeom prst="rect">
            <a:avLst/>
          </a:prstGeom>
        </p:spPr>
      </p:pic>
    </p:spTree>
    <p:extLst>
      <p:ext uri="{BB962C8B-B14F-4D97-AF65-F5344CB8AC3E}">
        <p14:creationId xmlns:p14="http://schemas.microsoft.com/office/powerpoint/2010/main" val="3210152267"/>
      </p:ext>
    </p:extLst>
  </p:cSld>
  <p:clrMapOvr>
    <a:masterClrMapping/>
  </p:clrMapOvr>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2017</TotalTime>
  <Words>909</Words>
  <Application>Microsoft Office PowerPoint</Application>
  <PresentationFormat>Ecran lat</PresentationFormat>
  <Paragraphs>102</Paragraphs>
  <Slides>19</Slides>
  <Notes>18</Notes>
  <HiddenSlides>0</HiddenSlides>
  <MMClips>1</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19</vt:i4>
      </vt:variant>
    </vt:vector>
  </HeadingPairs>
  <TitlesOfParts>
    <vt:vector size="25" baseType="lpstr">
      <vt:lpstr>Arial</vt:lpstr>
      <vt:lpstr>Arvo</vt:lpstr>
      <vt:lpstr>Calibri</vt:lpstr>
      <vt:lpstr>Calibri Light</vt:lpstr>
      <vt:lpstr>Times New Roman</vt:lpstr>
      <vt:lpstr>Office Theme</vt:lpstr>
      <vt:lpstr>         Contractul colectiv de muncă  Aspecte teoretice și practice </vt:lpstr>
      <vt:lpstr>Despre ce vorbim astăzi?</vt:lpstr>
      <vt:lpstr>Ce înțelegem prin CCM?</vt:lpstr>
      <vt:lpstr>Care este scopul CCM?</vt:lpstr>
      <vt:lpstr>Cât de important este CCM ?</vt:lpstr>
      <vt:lpstr>Care sunt pașii încheierii CCM ?</vt:lpstr>
      <vt:lpstr>Care sunt pașii încheierii CCM ?</vt:lpstr>
      <vt:lpstr>Care sunt pașii încheierii CCM ?</vt:lpstr>
      <vt:lpstr>Ce garanții sunt p/u reprezentanţii salariaţilor în procesul negocierii CCM ?</vt:lpstr>
      <vt:lpstr>Care este conținutul CCM ?</vt:lpstr>
      <vt:lpstr>Care este conținutul CCM ?</vt:lpstr>
      <vt:lpstr>Care este durata CCM ?</vt:lpstr>
      <vt:lpstr>Cum procedăm la expirarea CCM ?</vt:lpstr>
      <vt:lpstr>Cine sunt beneficiarii CCM ?</vt:lpstr>
      <vt:lpstr>Există un model al CCM ?</vt:lpstr>
      <vt:lpstr>Există un model al CCM ?</vt:lpstr>
      <vt:lpstr>Actele normative care reglementează și garantează CCM?</vt:lpstr>
      <vt:lpstr>Prezentare PowerPoint</vt:lpstr>
      <vt:lpstr>   Datele de contact: e-mail: eugeniu.covrig@cnsm.md tel.: 022 266 514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Contractele de muncă</dc:title>
  <dc:creator>Inga Covrig</dc:creator>
  <cp:lastModifiedBy>CNSM - E. Covrig</cp:lastModifiedBy>
  <cp:revision>94</cp:revision>
  <cp:lastPrinted>2019-05-28T12:00:33Z</cp:lastPrinted>
  <dcterms:created xsi:type="dcterms:W3CDTF">2019-05-21T08:09:09Z</dcterms:created>
  <dcterms:modified xsi:type="dcterms:W3CDTF">2025-04-14T18:54:14Z</dcterms:modified>
</cp:coreProperties>
</file>