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2" r:id="rId5"/>
    <p:sldId id="273" r:id="rId6"/>
    <p:sldId id="259" r:id="rId7"/>
    <p:sldId id="284" r:id="rId8"/>
    <p:sldId id="298" r:id="rId9"/>
    <p:sldId id="285" r:id="rId10"/>
    <p:sldId id="286" r:id="rId11"/>
    <p:sldId id="294" r:id="rId12"/>
    <p:sldId id="287" r:id="rId13"/>
    <p:sldId id="297" r:id="rId14"/>
    <p:sldId id="288" r:id="rId15"/>
    <p:sldId id="289" r:id="rId16"/>
    <p:sldId id="295" r:id="rId17"/>
    <p:sldId id="290" r:id="rId18"/>
    <p:sldId id="266" r:id="rId19"/>
    <p:sldId id="292" r:id="rId20"/>
    <p:sldId id="296" r:id="rId21"/>
    <p:sldId id="281"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guide id="7" pos="38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82" autoAdjust="0"/>
  </p:normalViewPr>
  <p:slideViewPr>
    <p:cSldViewPr snapToGrid="0">
      <p:cViewPr varScale="1">
        <p:scale>
          <a:sx n="72" d="100"/>
          <a:sy n="72" d="100"/>
        </p:scale>
        <p:origin x="840" y="54"/>
      </p:cViewPr>
      <p:guideLst>
        <p:guide orient="horz" pos="528"/>
        <p:guide pos="3864"/>
        <p:guide orient="horz" pos="1272"/>
        <p:guide orient="horz" pos="2312"/>
        <p:guide orient="horz" pos="1944"/>
        <p:guide orient="horz" pos="2328"/>
        <p:guide pos="3865"/>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100" d="100"/>
        <a:sy n="100" d="100"/>
      </p:scale>
      <p:origin x="0" y="0"/>
    </p:cViewPr>
  </p:sorter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D913024-4032-4B4F-8680-09D5E08EDB6E}" type="datetimeFigureOut">
              <a:rPr lang="en-US" smtClean="0"/>
              <a:t>8/19/2025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8/19/2025</a:t>
            </a:fld>
            <a:endParaRPr lang="en-US" noProof="0"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34333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15</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348146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9" y="1841812"/>
            <a:ext cx="4748734"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40" y="2334664"/>
            <a:ext cx="2225673" cy="7007394"/>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3" y="1"/>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3"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24287"/>
            <a:ext cx="9144000" cy="3385676"/>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543046"/>
            <a:ext cx="9144000" cy="836797"/>
          </a:xfrm>
        </p:spPr>
        <p:txBody>
          <a:bodyPr anchor="ctr" anchorCtr="0">
            <a:no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3" y="71120"/>
            <a:ext cx="10839861" cy="1309624"/>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9" y="1572768"/>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736848"/>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5" y="1572768"/>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736848"/>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1" y="1572768"/>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8" y="3392424"/>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8" y="3736848"/>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7" y="1572768"/>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3" y="3392424"/>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3" y="3736848"/>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9" y="4242816"/>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406896"/>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5" y="4242816"/>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406896"/>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1" y="4242816"/>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8" y="6062472"/>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8" y="6406896"/>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7" y="4242816"/>
            <a:ext cx="1307593"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3" y="6062472"/>
            <a:ext cx="2423161"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3" y="6406896"/>
            <a:ext cx="2423161"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3DDF3E-0168-D279-9178-80FF8D10959C}"/>
              </a:ext>
              <a:ext uri="{C183D7F6-B498-43B3-948B-1728B52AA6E4}">
                <adec:decorative xmlns:adec="http://schemas.microsoft.com/office/drawing/2017/decorative" val="1"/>
              </a:ext>
            </a:extLst>
          </p:cNvPr>
          <p:cNvGrpSpPr/>
          <p:nvPr userDrawn="1"/>
        </p:nvGrpSpPr>
        <p:grpSpPr>
          <a:xfrm>
            <a:off x="2793468" y="1387752"/>
            <a:ext cx="6869968" cy="4650100"/>
            <a:chOff x="2793467" y="1387752"/>
            <a:chExt cx="6869968" cy="465010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3" y="85474"/>
            <a:ext cx="7567360" cy="1295270"/>
          </a:xfrm>
        </p:spPr>
        <p:txBody>
          <a:bodyPr anchor="b" anchorCtr="0"/>
          <a:lstStyle>
            <a:lvl1pPr>
              <a:defRPr sz="4800"/>
            </a:lvl1pPr>
          </a:lstStyle>
          <a:p>
            <a:r>
              <a:rPr lang="en-US" dirty="0"/>
              <a:t>click to add title</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hasCustomPrompt="1"/>
          </p:nvPr>
        </p:nvSpPr>
        <p:spPr>
          <a:xfrm>
            <a:off x="740471" y="164713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vl2pPr>
          </a:lstStyle>
          <a:p>
            <a:pPr lvl="0"/>
            <a:r>
              <a:rPr lang="en-US" dirty="0"/>
              <a:t>Click to add text</a:t>
            </a:r>
          </a:p>
          <a:p>
            <a:pPr lvl="1"/>
            <a:r>
              <a:rPr lang="en-US" dirty="0"/>
              <a:t>second level</a:t>
            </a: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hasCustomPrompt="1"/>
          </p:nvPr>
        </p:nvSpPr>
        <p:spPr>
          <a:xfrm>
            <a:off x="8135813" y="493729"/>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hasCustomPrompt="1"/>
          </p:nvPr>
        </p:nvSpPr>
        <p:spPr>
          <a:xfrm>
            <a:off x="4592322"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hasCustomPrompt="1"/>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hasCustomPrompt="1"/>
          </p:nvPr>
        </p:nvSpPr>
        <p:spPr>
          <a:xfrm>
            <a:off x="8224697"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FB3FE0-6224-1CB0-11C2-00DCD2B704ED}"/>
              </a:ext>
              <a:ext uri="{C183D7F6-B498-43B3-948B-1728B52AA6E4}">
                <adec:decorative xmlns:adec="http://schemas.microsoft.com/office/drawing/2017/decorative" val="1"/>
              </a:ext>
            </a:extLst>
          </p:cNvPr>
          <p:cNvGrpSpPr/>
          <p:nvPr userDrawn="1"/>
        </p:nvGrpSpPr>
        <p:grpSpPr>
          <a:xfrm>
            <a:off x="1" y="0"/>
            <a:ext cx="12192002" cy="6858000"/>
            <a:chOff x="0" y="0"/>
            <a:chExt cx="12192001" cy="685800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4" y="82296"/>
            <a:ext cx="10515600"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3" y="191109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3" y="235000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576073" y="355701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3" y="399592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D6E0E53F-80E4-D83A-8BC2-C22ED75540F5}"/>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3EF79F-3A35-33CE-5528-14C9E80BDD76}"/>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3" y="82296"/>
            <a:ext cx="11228832"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4"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4" y="2505076"/>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4"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4782314" y="2505076"/>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8"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hasCustomPrompt="1"/>
          </p:nvPr>
        </p:nvSpPr>
        <p:spPr>
          <a:xfrm>
            <a:off x="8860538"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F07C0DD-8FC1-84F8-B5CD-FC1EC0E70F56}"/>
              </a:ext>
            </a:extLst>
          </p:cNvPr>
          <p:cNvSpPr/>
          <p:nvPr userDrawn="1"/>
        </p:nvSpPr>
        <p:spPr>
          <a:xfrm>
            <a:off x="9408037" y="4230237"/>
            <a:ext cx="2797330" cy="1932290"/>
          </a:xfrm>
          <a:custGeom>
            <a:avLst/>
            <a:gdLst>
              <a:gd name="connsiteX0" fmla="*/ 0 w 4399808"/>
              <a:gd name="connsiteY0" fmla="*/ 1017115 h 2034229"/>
              <a:gd name="connsiteX1" fmla="*/ 2199904 w 4399808"/>
              <a:gd name="connsiteY1" fmla="*/ 0 h 2034229"/>
              <a:gd name="connsiteX2" fmla="*/ 4399808 w 4399808"/>
              <a:gd name="connsiteY2" fmla="*/ 1017115 h 2034229"/>
              <a:gd name="connsiteX3" fmla="*/ 2199904 w 4399808"/>
              <a:gd name="connsiteY3" fmla="*/ 2034230 h 2034229"/>
              <a:gd name="connsiteX4" fmla="*/ 0 w 4399808"/>
              <a:gd name="connsiteY4" fmla="*/ 1017115 h 2034229"/>
              <a:gd name="connsiteX0" fmla="*/ 0 w 2885704"/>
              <a:gd name="connsiteY0" fmla="*/ 1019585 h 2038250"/>
              <a:gd name="connsiteX1" fmla="*/ 2199904 w 2885704"/>
              <a:gd name="connsiteY1" fmla="*/ 2470 h 2038250"/>
              <a:gd name="connsiteX2" fmla="*/ 2885704 w 2885704"/>
              <a:gd name="connsiteY2" fmla="*/ 823642 h 2038250"/>
              <a:gd name="connsiteX3" fmla="*/ 2199904 w 2885704"/>
              <a:gd name="connsiteY3" fmla="*/ 2036700 h 2038250"/>
              <a:gd name="connsiteX4" fmla="*/ 0 w 2885704"/>
              <a:gd name="connsiteY4" fmla="*/ 1019585 h 2038250"/>
              <a:gd name="connsiteX0" fmla="*/ 4992 w 3097878"/>
              <a:gd name="connsiteY0" fmla="*/ 1019585 h 1948844"/>
              <a:gd name="connsiteX1" fmla="*/ 2204896 w 3097878"/>
              <a:gd name="connsiteY1" fmla="*/ 2470 h 1948844"/>
              <a:gd name="connsiteX2" fmla="*/ 2890696 w 3097878"/>
              <a:gd name="connsiteY2" fmla="*/ 823642 h 1948844"/>
              <a:gd name="connsiteX3" fmla="*/ 2881789 w 3097878"/>
              <a:gd name="connsiteY3" fmla="*/ 1947635 h 1948844"/>
              <a:gd name="connsiteX4" fmla="*/ 4992 w 3097878"/>
              <a:gd name="connsiteY4" fmla="*/ 1019585 h 1948844"/>
              <a:gd name="connsiteX0" fmla="*/ 3 w 3092889"/>
              <a:gd name="connsiteY0" fmla="*/ 676472 h 1605631"/>
              <a:gd name="connsiteX1" fmla="*/ 2858987 w 3092889"/>
              <a:gd name="connsiteY1" fmla="*/ 21555 h 1605631"/>
              <a:gd name="connsiteX2" fmla="*/ 2885707 w 3092889"/>
              <a:gd name="connsiteY2" fmla="*/ 480529 h 1605631"/>
              <a:gd name="connsiteX3" fmla="*/ 2876800 w 3092889"/>
              <a:gd name="connsiteY3" fmla="*/ 1604522 h 1605631"/>
              <a:gd name="connsiteX4" fmla="*/ 3 w 3092889"/>
              <a:gd name="connsiteY4" fmla="*/ 676472 h 1605631"/>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174972 w 2706645"/>
              <a:gd name="connsiteY0" fmla="*/ 1332889 h 1743948"/>
              <a:gd name="connsiteX1" fmla="*/ 2511442 w 2706645"/>
              <a:gd name="connsiteY1" fmla="*/ 66393 h 1743948"/>
              <a:gd name="connsiteX2" fmla="*/ 2538162 w 2706645"/>
              <a:gd name="connsiteY2" fmla="*/ 525367 h 1743948"/>
              <a:gd name="connsiteX3" fmla="*/ 2529255 w 2706645"/>
              <a:gd name="connsiteY3" fmla="*/ 1649360 h 1743948"/>
              <a:gd name="connsiteX4" fmla="*/ 174972 w 2706645"/>
              <a:gd name="connsiteY4" fmla="*/ 1332889 h 1743948"/>
              <a:gd name="connsiteX0" fmla="*/ 115397 w 2647070"/>
              <a:gd name="connsiteY0" fmla="*/ 1211591 h 1569451"/>
              <a:gd name="connsiteX1" fmla="*/ 581503 w 2647070"/>
              <a:gd name="connsiteY1" fmla="*/ 123225 h 1569451"/>
              <a:gd name="connsiteX2" fmla="*/ 2478587 w 2647070"/>
              <a:gd name="connsiteY2" fmla="*/ 404069 h 1569451"/>
              <a:gd name="connsiteX3" fmla="*/ 2469680 w 2647070"/>
              <a:gd name="connsiteY3" fmla="*/ 1528062 h 1569451"/>
              <a:gd name="connsiteX4" fmla="*/ 115397 w 2647070"/>
              <a:gd name="connsiteY4" fmla="*/ 1211591 h 1569451"/>
              <a:gd name="connsiteX0" fmla="*/ 115251 w 2644918"/>
              <a:gd name="connsiteY0" fmla="*/ 1497030 h 1884328"/>
              <a:gd name="connsiteX1" fmla="*/ 581357 w 2644918"/>
              <a:gd name="connsiteY1" fmla="*/ 408664 h 1884328"/>
              <a:gd name="connsiteX2" fmla="*/ 2472503 w 2644918"/>
              <a:gd name="connsiteY2" fmla="*/ 256059 h 1884328"/>
              <a:gd name="connsiteX3" fmla="*/ 2469534 w 2644918"/>
              <a:gd name="connsiteY3" fmla="*/ 1813501 h 1884328"/>
              <a:gd name="connsiteX4" fmla="*/ 115251 w 2644918"/>
              <a:gd name="connsiteY4" fmla="*/ 1497030 h 1884328"/>
              <a:gd name="connsiteX0" fmla="*/ 115251 w 2472503"/>
              <a:gd name="connsiteY0" fmla="*/ 1497030 h 1814349"/>
              <a:gd name="connsiteX1" fmla="*/ 581357 w 2472503"/>
              <a:gd name="connsiteY1" fmla="*/ 408664 h 1814349"/>
              <a:gd name="connsiteX2" fmla="*/ 2472503 w 2472503"/>
              <a:gd name="connsiteY2" fmla="*/ 256059 h 1814349"/>
              <a:gd name="connsiteX3" fmla="*/ 2469534 w 2472503"/>
              <a:gd name="connsiteY3" fmla="*/ 1813501 h 1814349"/>
              <a:gd name="connsiteX4" fmla="*/ 115251 w 2472503"/>
              <a:gd name="connsiteY4" fmla="*/ 1497030 h 1814349"/>
              <a:gd name="connsiteX0" fmla="*/ 115251 w 2472503"/>
              <a:gd name="connsiteY0" fmla="*/ 1497030 h 1796669"/>
              <a:gd name="connsiteX1" fmla="*/ 581357 w 2472503"/>
              <a:gd name="connsiteY1" fmla="*/ 408664 h 1796669"/>
              <a:gd name="connsiteX2" fmla="*/ 2472503 w 2472503"/>
              <a:gd name="connsiteY2" fmla="*/ 256059 h 1796669"/>
              <a:gd name="connsiteX3" fmla="*/ 2469534 w 2472503"/>
              <a:gd name="connsiteY3" fmla="*/ 1795688 h 1796669"/>
              <a:gd name="connsiteX4" fmla="*/ 115251 w 2472503"/>
              <a:gd name="connsiteY4" fmla="*/ 1497030 h 1796669"/>
              <a:gd name="connsiteX0" fmla="*/ 505302 w 2862554"/>
              <a:gd name="connsiteY0" fmla="*/ 1497030 h 1909410"/>
              <a:gd name="connsiteX1" fmla="*/ 971408 w 2862554"/>
              <a:gd name="connsiteY1" fmla="*/ 408664 h 1909410"/>
              <a:gd name="connsiteX2" fmla="*/ 2862554 w 2862554"/>
              <a:gd name="connsiteY2" fmla="*/ 256059 h 1909410"/>
              <a:gd name="connsiteX3" fmla="*/ 2859585 w 2862554"/>
              <a:gd name="connsiteY3" fmla="*/ 1795688 h 1909410"/>
              <a:gd name="connsiteX4" fmla="*/ 505302 w 2862554"/>
              <a:gd name="connsiteY4" fmla="*/ 1497030 h 1909410"/>
              <a:gd name="connsiteX0" fmla="*/ 112727 w 2469979"/>
              <a:gd name="connsiteY0" fmla="*/ 1497030 h 1845600"/>
              <a:gd name="connsiteX1" fmla="*/ 578833 w 2469979"/>
              <a:gd name="connsiteY1" fmla="*/ 408664 h 1845600"/>
              <a:gd name="connsiteX2" fmla="*/ 2469979 w 2469979"/>
              <a:gd name="connsiteY2" fmla="*/ 256059 h 1845600"/>
              <a:gd name="connsiteX3" fmla="*/ 2467010 w 2469979"/>
              <a:gd name="connsiteY3" fmla="*/ 1795688 h 1845600"/>
              <a:gd name="connsiteX4" fmla="*/ 112727 w 2469979"/>
              <a:gd name="connsiteY4" fmla="*/ 1497030 h 1845600"/>
              <a:gd name="connsiteX0" fmla="*/ 486926 w 2844178"/>
              <a:gd name="connsiteY0" fmla="*/ 1497030 h 1897794"/>
              <a:gd name="connsiteX1" fmla="*/ 953032 w 2844178"/>
              <a:gd name="connsiteY1" fmla="*/ 408664 h 1897794"/>
              <a:gd name="connsiteX2" fmla="*/ 2844178 w 2844178"/>
              <a:gd name="connsiteY2" fmla="*/ 256059 h 1897794"/>
              <a:gd name="connsiteX3" fmla="*/ 2841209 w 2844178"/>
              <a:gd name="connsiteY3" fmla="*/ 1795688 h 1897794"/>
              <a:gd name="connsiteX4" fmla="*/ 486926 w 2844178"/>
              <a:gd name="connsiteY4" fmla="*/ 1497030 h 1897794"/>
              <a:gd name="connsiteX0" fmla="*/ 205911 w 2563163"/>
              <a:gd name="connsiteY0" fmla="*/ 1522305 h 1822117"/>
              <a:gd name="connsiteX1" fmla="*/ 387009 w 2563163"/>
              <a:gd name="connsiteY1" fmla="*/ 344874 h 1822117"/>
              <a:gd name="connsiteX2" fmla="*/ 2563163 w 2563163"/>
              <a:gd name="connsiteY2" fmla="*/ 281334 h 1822117"/>
              <a:gd name="connsiteX3" fmla="*/ 2560194 w 2563163"/>
              <a:gd name="connsiteY3" fmla="*/ 1820963 h 1822117"/>
              <a:gd name="connsiteX4" fmla="*/ 205911 w 2563163"/>
              <a:gd name="connsiteY4" fmla="*/ 1522305 h 1822117"/>
              <a:gd name="connsiteX0" fmla="*/ 283843 w 2590297"/>
              <a:gd name="connsiteY0" fmla="*/ 1664829 h 1941870"/>
              <a:gd name="connsiteX1" fmla="*/ 257122 w 2590297"/>
              <a:gd name="connsiteY1" fmla="*/ 350832 h 1941870"/>
              <a:gd name="connsiteX2" fmla="*/ 2433276 w 2590297"/>
              <a:gd name="connsiteY2" fmla="*/ 287292 h 1941870"/>
              <a:gd name="connsiteX3" fmla="*/ 2430307 w 2590297"/>
              <a:gd name="connsiteY3" fmla="*/ 1826921 h 1941870"/>
              <a:gd name="connsiteX4" fmla="*/ 283843 w 2590297"/>
              <a:gd name="connsiteY4" fmla="*/ 1664829 h 1941870"/>
              <a:gd name="connsiteX0" fmla="*/ 299118 w 2605572"/>
              <a:gd name="connsiteY0" fmla="*/ 1664829 h 1894053"/>
              <a:gd name="connsiteX1" fmla="*/ 272397 w 2605572"/>
              <a:gd name="connsiteY1" fmla="*/ 350832 h 1894053"/>
              <a:gd name="connsiteX2" fmla="*/ 2448551 w 2605572"/>
              <a:gd name="connsiteY2" fmla="*/ 287292 h 1894053"/>
              <a:gd name="connsiteX3" fmla="*/ 2445582 w 2605572"/>
              <a:gd name="connsiteY3" fmla="*/ 1826921 h 1894053"/>
              <a:gd name="connsiteX4" fmla="*/ 299118 w 2605572"/>
              <a:gd name="connsiteY4" fmla="*/ 1664829 h 1894053"/>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443830"/>
              <a:gd name="connsiteY0" fmla="*/ 1664829 h 1846723"/>
              <a:gd name="connsiteX1" fmla="*/ 263611 w 2443830"/>
              <a:gd name="connsiteY1" fmla="*/ 350832 h 1846723"/>
              <a:gd name="connsiteX2" fmla="*/ 2439765 w 2443830"/>
              <a:gd name="connsiteY2" fmla="*/ 287292 h 1846723"/>
              <a:gd name="connsiteX3" fmla="*/ 2436796 w 2443830"/>
              <a:gd name="connsiteY3" fmla="*/ 1826921 h 1846723"/>
              <a:gd name="connsiteX4" fmla="*/ 290332 w 2443830"/>
              <a:gd name="connsiteY4" fmla="*/ 1664829 h 1846723"/>
              <a:gd name="connsiteX0" fmla="*/ 643832 w 2797330"/>
              <a:gd name="connsiteY0" fmla="*/ 1664829 h 1932290"/>
              <a:gd name="connsiteX1" fmla="*/ 617111 w 2797330"/>
              <a:gd name="connsiteY1" fmla="*/ 350832 h 1932290"/>
              <a:gd name="connsiteX2" fmla="*/ 2793265 w 2797330"/>
              <a:gd name="connsiteY2" fmla="*/ 287292 h 1932290"/>
              <a:gd name="connsiteX3" fmla="*/ 2790296 w 2797330"/>
              <a:gd name="connsiteY3" fmla="*/ 1826921 h 1932290"/>
              <a:gd name="connsiteX4" fmla="*/ 643832 w 2797330"/>
              <a:gd name="connsiteY4" fmla="*/ 1664829 h 193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330" h="1932290">
                <a:moveTo>
                  <a:pt x="643832" y="1664829"/>
                </a:moveTo>
                <a:cubicBezTo>
                  <a:pt x="-585264" y="1187245"/>
                  <a:pt x="258872" y="580421"/>
                  <a:pt x="617111" y="350832"/>
                </a:cubicBezTo>
                <a:cubicBezTo>
                  <a:pt x="975350" y="121243"/>
                  <a:pt x="2793265" y="-274445"/>
                  <a:pt x="2793265" y="287292"/>
                </a:cubicBezTo>
                <a:cubicBezTo>
                  <a:pt x="2793265" y="279013"/>
                  <a:pt x="2804151" y="1817025"/>
                  <a:pt x="2790296" y="1826921"/>
                </a:cubicBezTo>
                <a:cubicBezTo>
                  <a:pt x="2776441" y="1836817"/>
                  <a:pt x="1872928" y="2142413"/>
                  <a:pt x="643832" y="1664829"/>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430A716-DF40-A710-4FC7-CCCA4BD957F8}"/>
              </a:ext>
              <a:ext uri="{C183D7F6-B498-43B3-948B-1728B52AA6E4}">
                <adec:decorative xmlns:adec="http://schemas.microsoft.com/office/drawing/2017/decorative" val="1"/>
              </a:ext>
            </a:extLst>
          </p:cNvPr>
          <p:cNvSpPr/>
          <p:nvPr userDrawn="1"/>
        </p:nvSpPr>
        <p:spPr>
          <a:xfrm>
            <a:off x="7885217" y="0"/>
            <a:ext cx="4306782" cy="4405746"/>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8" name="Freeform: Shape 47">
            <a:extLst>
              <a:ext uri="{FF2B5EF4-FFF2-40B4-BE49-F238E27FC236}">
                <a16:creationId xmlns:a16="http://schemas.microsoft.com/office/drawing/2014/main" id="{EACA9FF1-6A56-9028-20F7-293A5DAC2547}"/>
              </a:ext>
              <a:ext uri="{C183D7F6-B498-43B3-948B-1728B52AA6E4}">
                <adec:decorative xmlns:adec="http://schemas.microsoft.com/office/drawing/2017/decorative" val="1"/>
              </a:ext>
            </a:extLst>
          </p:cNvPr>
          <p:cNvSpPr/>
          <p:nvPr userDrawn="1"/>
        </p:nvSpPr>
        <p:spPr>
          <a:xfrm>
            <a:off x="5964144" y="640337"/>
            <a:ext cx="6243204"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2" y="82296"/>
            <a:ext cx="7242050"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3" y="1947672"/>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7"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b">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EABB6C-81E2-E370-567A-989FC477477D}"/>
              </a:ext>
              <a:ext uri="{C183D7F6-B498-43B3-948B-1728B52AA6E4}">
                <adec:decorative xmlns:adec="http://schemas.microsoft.com/office/drawing/2017/decorative" val="1"/>
              </a:ext>
            </a:extLst>
          </p:cNvPr>
          <p:cNvGrpSpPr/>
          <p:nvPr userDrawn="1"/>
        </p:nvGrpSpPr>
        <p:grpSpPr>
          <a:xfrm>
            <a:off x="1" y="-1"/>
            <a:ext cx="12209147" cy="6858001"/>
            <a:chOff x="0" y="-1"/>
            <a:chExt cx="12209146" cy="6858001"/>
          </a:xfrm>
        </p:grpSpPr>
        <p:sp>
          <p:nvSpPr>
            <p:cNvPr id="10" name="Freeform: Shape 9">
              <a:extLst>
                <a:ext uri="{FF2B5EF4-FFF2-40B4-BE49-F238E27FC236}">
                  <a16:creationId xmlns:a16="http://schemas.microsoft.com/office/drawing/2014/main" id="{4BC3B985-E244-9B94-5C9B-8ED7DCD699F7}"/>
                </a:ext>
                <a:ext uri="{C183D7F6-B498-43B3-948B-1728B52AA6E4}">
                  <adec:decorative xmlns:adec="http://schemas.microsoft.com/office/drawing/2017/decorative" val="1"/>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417444"/>
            <a:ext cx="9144000" cy="3140589"/>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602038"/>
            <a:ext cx="9144000" cy="2297317"/>
          </a:xfrm>
        </p:spPr>
        <p:txBody>
          <a:bodyPr anchor="t" anchorCtr="0">
            <a:norm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2"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82296"/>
            <a:ext cx="11087609" cy="1298448"/>
          </a:xfrm>
        </p:spPr>
        <p:txBody>
          <a:bodyPr anchor="b"/>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65D2FAB7-6DDF-86AA-6FF5-4EBD6234F258}"/>
              </a:ext>
            </a:extLst>
          </p:cNvPr>
          <p:cNvSpPr>
            <a:spLocks noGrp="1"/>
          </p:cNvSpPr>
          <p:nvPr>
            <p:ph sz="half" idx="1" hasCustomPrompt="1"/>
          </p:nvPr>
        </p:nvSpPr>
        <p:spPr>
          <a:xfrm>
            <a:off x="838201"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hasCustomPrompt="1"/>
          </p:nvPr>
        </p:nvSpPr>
        <p:spPr>
          <a:xfrm>
            <a:off x="6172201"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A23ACD-D6D7-BA38-DC7E-CE581CEEC62F}"/>
              </a:ext>
              <a:ext uri="{C183D7F6-B498-43B3-948B-1728B52AA6E4}">
                <adec:decorative xmlns:adec="http://schemas.microsoft.com/office/drawing/2017/decorative" val="1"/>
              </a:ext>
            </a:extLst>
          </p:cNvPr>
          <p:cNvGrpSpPr/>
          <p:nvPr userDrawn="1"/>
        </p:nvGrpSpPr>
        <p:grpSpPr>
          <a:xfrm>
            <a:off x="2" y="1"/>
            <a:ext cx="12192000" cy="6800411"/>
            <a:chOff x="1" y="1"/>
            <a:chExt cx="12192000" cy="6800411"/>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2" y="82296"/>
            <a:ext cx="11003017" cy="1298448"/>
          </a:xfrm>
        </p:spPr>
        <p:txBody>
          <a:bodyPr anchor="b"/>
          <a:lstStyle>
            <a:lvl1pPr>
              <a:defRPr sz="4800"/>
            </a:lvl1pPr>
          </a:lstStyle>
          <a:p>
            <a:r>
              <a:rPr lang="en-US" dirty="0"/>
              <a:t>click to add title</a:t>
            </a: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12842E-B8F6-A7A6-1FF4-3B44F619D180}"/>
              </a:ext>
              <a:ext uri="{C183D7F6-B498-43B3-948B-1728B52AA6E4}">
                <adec:decorative xmlns:adec="http://schemas.microsoft.com/office/drawing/2017/decorative" val="1"/>
              </a:ext>
            </a:extLst>
          </p:cNvPr>
          <p:cNvGrpSpPr/>
          <p:nvPr userDrawn="1"/>
        </p:nvGrpSpPr>
        <p:grpSpPr>
          <a:xfrm>
            <a:off x="2" y="1"/>
            <a:ext cx="12192000" cy="6800411"/>
            <a:chOff x="1" y="1"/>
            <a:chExt cx="12192000" cy="6800411"/>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90" y="238540"/>
            <a:ext cx="3932236" cy="1818861"/>
          </a:xfrm>
        </p:spPr>
        <p:txBody>
          <a:bodyPr anchor="b"/>
          <a:lstStyle>
            <a:lvl1pPr>
              <a:defRPr sz="3200"/>
            </a:lvl1pPr>
          </a:lstStyle>
          <a:p>
            <a:r>
              <a:rPr lang="en-US" dirty="0"/>
              <a:t>click to add title</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hasCustomPrompt="1"/>
          </p:nvPr>
        </p:nvSpPr>
        <p:spPr>
          <a:xfrm>
            <a:off x="5183188" y="987425"/>
            <a:ext cx="6172201" cy="4873625"/>
          </a:xfrm>
        </p:spPr>
        <p:txBody>
          <a:bodyPr/>
          <a:lstStyle>
            <a:lvl1pPr marL="228600" indent="-228600">
              <a:buFont typeface="Courier New" panose="02070309020205020404" pitchFamily="49" charset="0"/>
              <a:buChar char="o"/>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 uri="{C183D7F6-B498-43B3-948B-1728B52AA6E4}">
                <adec:decorative xmlns:adec="http://schemas.microsoft.com/office/drawing/2017/decorative" val="1"/>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4" y="5597819"/>
            <a:ext cx="2430116"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3" y="3988559"/>
            <a:ext cx="2469461"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5" y="1170432"/>
            <a:ext cx="6229531" cy="2442780"/>
          </a:xfrm>
        </p:spPr>
        <p:txBody>
          <a:bodyPr anchor="b" anchorCtr="0"/>
          <a:lstStyle>
            <a:lvl1pPr algn="ctr">
              <a:defRPr>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82296"/>
            <a:ext cx="6502620"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3" y="1947672"/>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8" y="1316481"/>
            <a:ext cx="4727116"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7078694" y="2"/>
            <a:ext cx="5113308"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1"/>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82EFE5-7A60-2728-921A-D2048AD6BF65}"/>
              </a:ext>
              <a:ext uri="{C183D7F6-B498-43B3-948B-1728B52AA6E4}">
                <adec:decorative xmlns:adec="http://schemas.microsoft.com/office/drawing/2017/decorative" val="1"/>
              </a:ext>
            </a:extLst>
          </p:cNvPr>
          <p:cNvGrpSpPr/>
          <p:nvPr userDrawn="1"/>
        </p:nvGrpSpPr>
        <p:grpSpPr>
          <a:xfrm>
            <a:off x="3" y="0"/>
            <a:ext cx="12207710" cy="6919556"/>
            <a:chOff x="1" y="0"/>
            <a:chExt cx="12207710" cy="6919556"/>
          </a:xfrm>
        </p:grpSpPr>
        <p:sp>
          <p:nvSpPr>
            <p:cNvPr id="25" name="Freeform: Shape 24">
              <a:extLst>
                <a:ext uri="{FF2B5EF4-FFF2-40B4-BE49-F238E27FC236}">
                  <a16:creationId xmlns:a16="http://schemas.microsoft.com/office/drawing/2014/main" id="{D6B97A1A-D605-738D-8C08-D97B3BBB5274}"/>
                </a:ext>
                <a:ext uri="{C183D7F6-B498-43B3-948B-1728B52AA6E4}">
                  <adec:decorative xmlns:adec="http://schemas.microsoft.com/office/drawing/2017/decorative" val="1"/>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1CC49F1D-4E95-A334-0DE1-5115637E40AF}"/>
                </a:ext>
                <a:ext uri="{C183D7F6-B498-43B3-948B-1728B52AA6E4}">
                  <adec:decorative xmlns:adec="http://schemas.microsoft.com/office/drawing/2017/decorative" val="1"/>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 uri="{C183D7F6-B498-43B3-948B-1728B52AA6E4}">
                  <adec:decorative xmlns:adec="http://schemas.microsoft.com/office/drawing/2017/decorative" val="1"/>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1" y="606288"/>
            <a:ext cx="4840642" cy="4245748"/>
          </a:xfrm>
        </p:spPr>
        <p:txBody>
          <a:bodyPr anchor="b"/>
          <a:lstStyle>
            <a:lvl1pPr>
              <a:defRPr sz="6000">
                <a:solidFill>
                  <a:schemeClr val="accent1"/>
                </a:solidFill>
              </a:defRPr>
            </a:lvl1pPr>
          </a:lstStyle>
          <a:p>
            <a:r>
              <a:rPr lang="en-US" dirty="0"/>
              <a:t>click to add title</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CD1569-0FEF-7BD8-DDC5-D396CE462BB6}"/>
              </a:ext>
              <a:ext uri="{C183D7F6-B498-43B3-948B-1728B52AA6E4}">
                <adec:decorative xmlns:adec="http://schemas.microsoft.com/office/drawing/2017/decorative" val="1"/>
              </a:ext>
            </a:extLst>
          </p:cNvPr>
          <p:cNvGrpSpPr/>
          <p:nvPr userDrawn="1"/>
        </p:nvGrpSpPr>
        <p:grpSpPr>
          <a:xfrm>
            <a:off x="8645827" y="0"/>
            <a:ext cx="3555532" cy="6867024"/>
            <a:chOff x="8645826" y="0"/>
            <a:chExt cx="3555532" cy="6867024"/>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3" y="82296"/>
            <a:ext cx="9363456" cy="1298448"/>
          </a:xfrm>
        </p:spPr>
        <p:txBody>
          <a:bodyPr anchor="b" anchorCtr="0"/>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576073" y="1901952"/>
            <a:ext cx="9363456"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C0A7B5-B10E-CDE4-EF4B-932E54D4CA66}"/>
              </a:ext>
              <a:ext uri="{C183D7F6-B498-43B3-948B-1728B52AA6E4}">
                <adec:decorative xmlns:adec="http://schemas.microsoft.com/office/drawing/2017/decorative" val="1"/>
              </a:ext>
            </a:extLst>
          </p:cNvPr>
          <p:cNvGrpSpPr/>
          <p:nvPr userDrawn="1"/>
        </p:nvGrpSpPr>
        <p:grpSpPr>
          <a:xfrm>
            <a:off x="4600811" y="-30589"/>
            <a:ext cx="7591189" cy="6915258"/>
            <a:chOff x="4600810" y="-30589"/>
            <a:chExt cx="7591189" cy="6915258"/>
          </a:xfrm>
        </p:grpSpPr>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3" y="82296"/>
            <a:ext cx="9363456" cy="1298448"/>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3" y="1597982"/>
            <a:ext cx="9363456" cy="4181027"/>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38590B-52FF-3291-0CB9-7055B62D6C6F}"/>
              </a:ext>
              <a:ext uri="{C183D7F6-B498-43B3-948B-1728B52AA6E4}">
                <adec:decorative xmlns:adec="http://schemas.microsoft.com/office/drawing/2017/decorative" val="1"/>
              </a:ext>
            </a:extLst>
          </p:cNvPr>
          <p:cNvGrpSpPr/>
          <p:nvPr userDrawn="1"/>
        </p:nvGrpSpPr>
        <p:grpSpPr>
          <a:xfrm>
            <a:off x="1" y="0"/>
            <a:ext cx="12192002" cy="6800412"/>
            <a:chOff x="0" y="0"/>
            <a:chExt cx="12192001" cy="6800412"/>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4" y="57588"/>
            <a:ext cx="10515600" cy="1323156"/>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4" y="1901952"/>
            <a:ext cx="10515600"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3" y="2"/>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 uri="{C183D7F6-B498-43B3-948B-1728B52AA6E4}">
                <adec:decorative xmlns:adec="http://schemas.microsoft.com/office/drawing/2017/decorative" val="1"/>
              </a:ext>
            </a:extLst>
          </p:cNvPr>
          <p:cNvSpPr/>
          <p:nvPr userDrawn="1"/>
        </p:nvSpPr>
        <p:spPr>
          <a:xfrm>
            <a:off x="8485590" y="1618811"/>
            <a:ext cx="3706412"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26" name="Graphic 25">
            <a:extLst>
              <a:ext uri="{FF2B5EF4-FFF2-40B4-BE49-F238E27FC236}">
                <a16:creationId xmlns:a16="http://schemas.microsoft.com/office/drawing/2014/main" id="{9A083F98-8E0D-14F8-CA40-D0B5AB8037E2}"/>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4" cy="1898712"/>
          </a:xfrm>
          <a:prstGeom prst="rect">
            <a:avLst/>
          </a:pr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1" y="3"/>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 uri="{C183D7F6-B498-43B3-948B-1728B52AA6E4}">
                <adec:decorative xmlns:adec="http://schemas.microsoft.com/office/drawing/2017/decorative" val="1"/>
              </a:ext>
            </a:extLst>
          </p:cNvPr>
          <p:cNvSpPr/>
          <p:nvPr userDrawn="1"/>
        </p:nvSpPr>
        <p:spPr>
          <a:xfrm>
            <a:off x="2032254"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3278189" y="193041"/>
            <a:ext cx="5697456" cy="2175256"/>
          </a:xfrm>
        </p:spPr>
        <p:txBody>
          <a:bodyPr anchor="b" anchorCtr="0"/>
          <a:lstStyle>
            <a:lvl1pPr algn="ctr">
              <a:defRPr sz="2400" cap="all" baseline="0">
                <a:latin typeface="Gill Sans Nova" panose="020B0602020104020203" pitchFamily="34" charset="0"/>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3278190" y="2740026"/>
            <a:ext cx="5688012" cy="2644775"/>
          </a:xfrm>
        </p:spPr>
        <p:txBody>
          <a:bodyPr>
            <a:normAutofit/>
          </a:bodyPr>
          <a:lstStyle>
            <a:lvl1pPr marL="0" indent="0" algn="ctr">
              <a:lnSpc>
                <a:spcPct val="100000"/>
              </a:lnSpc>
              <a:spcBef>
                <a:spcPts val="0"/>
              </a:spcBef>
              <a:buNone/>
              <a:defRPr sz="240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E8B627-27B3-7EDE-7C21-8804F983CCB7}"/>
              </a:ext>
              <a:ext uri="{C183D7F6-B498-43B3-948B-1728B52AA6E4}">
                <adec:decorative xmlns:adec="http://schemas.microsoft.com/office/drawing/2017/decorative" val="1"/>
              </a:ext>
            </a:extLst>
          </p:cNvPr>
          <p:cNvGrpSpPr/>
          <p:nvPr userDrawn="1"/>
        </p:nvGrpSpPr>
        <p:grpSpPr>
          <a:xfrm>
            <a:off x="0" y="1"/>
            <a:ext cx="12192000" cy="6857998"/>
            <a:chOff x="0" y="1"/>
            <a:chExt cx="12192000" cy="6857998"/>
          </a:xfrm>
        </p:grpSpPr>
        <p:sp>
          <p:nvSpPr>
            <p:cNvPr id="28" name="Freeform: Shape 27">
              <a:extLst>
                <a:ext uri="{FF2B5EF4-FFF2-40B4-BE49-F238E27FC236}">
                  <a16:creationId xmlns:a16="http://schemas.microsoft.com/office/drawing/2014/main" id="{B1BA04E2-C77D-D0F1-EC03-2F832DFA5498}"/>
                </a:ext>
                <a:ext uri="{C183D7F6-B498-43B3-948B-1728B52AA6E4}">
                  <adec:decorative xmlns:adec="http://schemas.microsoft.com/office/drawing/2017/decorative" val="1"/>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82296"/>
            <a:ext cx="11107490" cy="1298448"/>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3"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77863" y="5173736"/>
            <a:ext cx="2423161"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1"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3"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44123" y="5173736"/>
            <a:ext cx="2423161"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1"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1" y="1691640"/>
            <a:ext cx="2425323"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434930" y="5173736"/>
            <a:ext cx="2423161"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0" y="5550408"/>
            <a:ext cx="2423161"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0" y="1691640"/>
            <a:ext cx="2425323"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9260400" y="5173736"/>
            <a:ext cx="2423161"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0" y="5550408"/>
            <a:ext cx="2423161"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7"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24288"/>
            <a:ext cx="9144000" cy="3972584"/>
          </a:xfrm>
        </p:spPr>
        <p:txBody>
          <a:bodyPr/>
          <a:lstStyle/>
          <a:p>
            <a:br>
              <a:rPr lang="ro-RO" sz="3200" dirty="0">
                <a:solidFill>
                  <a:srgbClr val="FF0000"/>
                </a:solidFill>
              </a:rPr>
            </a:br>
            <a:r>
              <a:rPr lang="vi-VN" sz="2400" dirty="0"/>
              <a:t>Agenția Națională pentru Siguranța Alimentelor</a:t>
            </a:r>
            <a:br>
              <a:rPr lang="vi-VN" sz="2400" dirty="0"/>
            </a:br>
            <a:r>
              <a:rPr lang="ro-MO" sz="2400" dirty="0"/>
              <a:t>STSA mun. Bălți/Sîngerei/Glodeni/Fălești</a:t>
            </a:r>
            <a:br>
              <a:rPr lang="ro-RO" sz="3200" dirty="0">
                <a:solidFill>
                  <a:srgbClr val="FF0000"/>
                </a:solidFill>
              </a:rPr>
            </a:br>
            <a:br>
              <a:rPr lang="ro-RO" sz="3200" dirty="0">
                <a:solidFill>
                  <a:srgbClr val="FF0000"/>
                </a:solidFill>
              </a:rPr>
            </a:br>
            <a:br>
              <a:rPr lang="ro-RO" sz="3200" dirty="0">
                <a:solidFill>
                  <a:srgbClr val="FF0000"/>
                </a:solidFill>
              </a:rPr>
            </a:br>
            <a:r>
              <a:rPr lang="ro-RO" sz="3200" dirty="0">
                <a:solidFill>
                  <a:srgbClr val="FF0000"/>
                </a:solidFill>
              </a:rPr>
              <a:t>” Principii de organizare și prestarea </a:t>
            </a:r>
            <a:br>
              <a:rPr lang="ro-RO" sz="3200" dirty="0">
                <a:solidFill>
                  <a:srgbClr val="FF0000"/>
                </a:solidFill>
              </a:rPr>
            </a:br>
            <a:r>
              <a:rPr lang="ro-RO" sz="3200" dirty="0">
                <a:solidFill>
                  <a:srgbClr val="FF0000"/>
                </a:solidFill>
              </a:rPr>
              <a:t> serviciilor de alimentare în cadrul instituțiilor de învățământ”</a:t>
            </a:r>
            <a:br>
              <a:rPr lang="ru-RU" sz="3200" dirty="0">
                <a:solidFill>
                  <a:srgbClr val="FF0000"/>
                </a:solidFill>
              </a:rPr>
            </a:br>
            <a:endParaRPr lang="en-US" sz="3200" dirty="0"/>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1" y="5372100"/>
            <a:ext cx="10315074" cy="971550"/>
          </a:xfrm>
        </p:spPr>
        <p:txBody>
          <a:bodyPr/>
          <a:lstStyle/>
          <a:p>
            <a:pPr algn="r"/>
            <a:r>
              <a:rPr lang="ro-MO" dirty="0">
                <a:latin typeface="Adobe Devanagari" panose="02040503050201020203" pitchFamily="18" charset="0"/>
                <a:cs typeface="Adobe Devanagari" panose="02040503050201020203" pitchFamily="18" charset="0"/>
              </a:rPr>
              <a:t>                                                         Șef </a:t>
            </a:r>
            <a:r>
              <a:rPr lang="ro-RO" dirty="0">
                <a:latin typeface="Adobe Devanagari" panose="02040503050201020203" pitchFamily="18" charset="0"/>
                <a:cs typeface="Adobe Devanagari" panose="02040503050201020203" pitchFamily="18" charset="0"/>
              </a:rPr>
              <a:t>adjunct Subdiviziune teritorială </a:t>
            </a:r>
          </a:p>
          <a:p>
            <a:pPr algn="r"/>
            <a:r>
              <a:rPr lang="ro-RO" dirty="0">
                <a:latin typeface="Adobe Devanagari" panose="02040503050201020203" pitchFamily="18" charset="0"/>
                <a:cs typeface="Adobe Devanagari" panose="02040503050201020203" pitchFamily="18" charset="0"/>
              </a:rPr>
              <a:t>GOLBAN Tatiana</a:t>
            </a:r>
            <a:endParaRPr lang="en-US" dirty="0">
              <a:latin typeface="Adobe Devanagari" panose="02040503050201020203" pitchFamily="18" charset="0"/>
              <a:cs typeface="Adobe Devanagari" panose="02040503050201020203" pitchFamily="18" charset="0"/>
            </a:endParaRPr>
          </a:p>
        </p:txBody>
      </p:sp>
      <p:pic>
        <p:nvPicPr>
          <p:cNvPr id="4" name="Picture 8" descr="Logo">
            <a:extLst>
              <a:ext uri="{FF2B5EF4-FFF2-40B4-BE49-F238E27FC236}">
                <a16:creationId xmlns:a16="http://schemas.microsoft.com/office/drawing/2014/main" id="{84029AFE-FD8D-4550-B61D-2D96175F1948}"/>
              </a:ext>
            </a:extLst>
          </p:cNvPr>
          <p:cNvPicPr>
            <a:picLocks noChangeAspect="1" noChangeArrowheads="1"/>
          </p:cNvPicPr>
          <p:nvPr/>
        </p:nvPicPr>
        <p:blipFill>
          <a:blip r:embed="rId3" cstate="print"/>
          <a:srcRect/>
          <a:stretch>
            <a:fillRect/>
          </a:stretch>
        </p:blipFill>
        <p:spPr bwMode="auto">
          <a:xfrm>
            <a:off x="10554080" y="306190"/>
            <a:ext cx="1095375" cy="1095375"/>
          </a:xfrm>
          <a:prstGeom prst="rect">
            <a:avLst/>
          </a:prstGeom>
          <a:noFill/>
          <a:ln w="9525">
            <a:noFill/>
            <a:miter lim="800000"/>
            <a:headEnd/>
            <a:tailEnd/>
          </a:ln>
        </p:spPr>
      </p:pic>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E58BA7-6C52-4C8F-84E4-234ABD987EB1}"/>
              </a:ext>
            </a:extLst>
          </p:cNvPr>
          <p:cNvSpPr>
            <a:spLocks noGrp="1"/>
          </p:cNvSpPr>
          <p:nvPr>
            <p:ph type="title"/>
          </p:nvPr>
        </p:nvSpPr>
        <p:spPr>
          <a:xfrm>
            <a:off x="576071" y="82296"/>
            <a:ext cx="6502620" cy="885892"/>
          </a:xfrm>
        </p:spPr>
        <p:txBody>
          <a:bodyPr/>
          <a:lstStyle/>
          <a:p>
            <a:pPr algn="ctr"/>
            <a:r>
              <a:rPr lang="ro-RO" sz="2400" b="1" dirty="0">
                <a:solidFill>
                  <a:srgbClr val="FF0000"/>
                </a:solidFill>
                <a:latin typeface="Times New Roman" panose="02020603050405020304" pitchFamily="18" charset="0"/>
                <a:cs typeface="Times New Roman" panose="02020603050405020304" pitchFamily="18" charset="0"/>
              </a:rPr>
              <a:t>ORGANIZAREA ALIMENTAȚIEI ELEVILOR</a:t>
            </a:r>
            <a:endParaRPr lang="ru-MD" sz="24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58F6C8EA-1FDE-4F2C-8862-6EF700F9FC01}"/>
              </a:ext>
            </a:extLst>
          </p:cNvPr>
          <p:cNvSpPr>
            <a:spLocks noGrp="1"/>
          </p:cNvSpPr>
          <p:nvPr>
            <p:ph type="body" sz="half" idx="2"/>
          </p:nvPr>
        </p:nvSpPr>
        <p:spPr>
          <a:xfrm>
            <a:off x="224118" y="968188"/>
            <a:ext cx="7476563" cy="5050213"/>
          </a:xfrm>
        </p:spPr>
        <p:txBody>
          <a:bodyPr>
            <a:normAutofit lnSpcReduction="10000"/>
          </a:bodyPr>
          <a:lstStyle/>
          <a:p>
            <a:pPr algn="just"/>
            <a:r>
              <a:rPr lang="ro-RO" dirty="0">
                <a:latin typeface="Times New Roman" panose="02020603050405020304" pitchFamily="18" charset="0"/>
                <a:cs typeface="Times New Roman" panose="02020603050405020304" pitchFamily="18" charset="0"/>
              </a:rPr>
              <a:t>I</a:t>
            </a:r>
            <a:r>
              <a:rPr lang="en-US" dirty="0" err="1">
                <a:latin typeface="Times New Roman" panose="02020603050405020304" pitchFamily="18" charset="0"/>
                <a:cs typeface="Times New Roman" panose="02020603050405020304" pitchFamily="18" charset="0"/>
              </a:rPr>
              <a:t>nstituția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respectă</a:t>
            </a:r>
            <a:r>
              <a:rPr lang="en-US" dirty="0">
                <a:latin typeface="Times New Roman" panose="02020603050405020304" pitchFamily="18" charset="0"/>
                <a:cs typeface="Times New Roman" panose="02020603050405020304" pitchFamily="18" charset="0"/>
              </a:rPr>
              <a:t> strict </a:t>
            </a:r>
            <a:r>
              <a:rPr lang="en-US" dirty="0" err="1">
                <a:latin typeface="Times New Roman" panose="02020603050405020304" pitchFamily="18" charset="0"/>
                <a:cs typeface="Times New Roman" panose="02020603050405020304" pitchFamily="18" charset="0"/>
              </a:rPr>
              <a:t>următoarele</a:t>
            </a:r>
            <a:r>
              <a:rPr lang="en-US" dirty="0">
                <a:latin typeface="Times New Roman" panose="02020603050405020304" pitchFamily="18" charset="0"/>
                <a:cs typeface="Times New Roman" panose="02020603050405020304" pitchFamily="18" charset="0"/>
              </a:rPr>
              <a:t> principii</a:t>
            </a:r>
            <a:r>
              <a:rPr lang="ro-RO"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o-RO" b="1" dirty="0">
                <a:solidFill>
                  <a:srgbClr val="FF0000"/>
                </a:solidFill>
                <a:latin typeface="Times New Roman" panose="02020603050405020304" pitchFamily="18" charset="0"/>
                <a:cs typeface="Times New Roman" panose="02020603050405020304" pitchFamily="18" charset="0"/>
              </a:rPr>
              <a:t>I</a:t>
            </a:r>
            <a:r>
              <a:rPr lang="en-US" b="1" dirty="0" err="1">
                <a:solidFill>
                  <a:srgbClr val="FF0000"/>
                </a:solidFill>
                <a:latin typeface="Times New Roman" panose="02020603050405020304" pitchFamily="18" charset="0"/>
                <a:cs typeface="Times New Roman" panose="02020603050405020304" pitchFamily="18" charset="0"/>
              </a:rPr>
              <a:t>nterzicerea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încălzirii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produselor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alimentare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gata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preparate</a:t>
            </a:r>
            <a:r>
              <a:rPr lang="en-US"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pregătite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servite</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târziu</a:t>
            </a:r>
            <a:r>
              <a:rPr lang="en-US" dirty="0">
                <a:latin typeface="Times New Roman" panose="02020603050405020304" pitchFamily="18" charset="0"/>
                <a:cs typeface="Times New Roman" panose="02020603050405020304" pitchFamily="18" charset="0"/>
              </a:rPr>
              <a:t> de 2 ore de la </a:t>
            </a:r>
            <a:r>
              <a:rPr lang="en-US" dirty="0" err="1">
                <a:latin typeface="Times New Roman" panose="02020603050405020304" pitchFamily="18" charset="0"/>
                <a:cs typeface="Times New Roman" panose="02020603050405020304" pitchFamily="18" charset="0"/>
              </a:rPr>
              <a:t>finalizarea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tehnologic</a:t>
            </a:r>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instituţiile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se admit </a:t>
            </a:r>
            <a:r>
              <a:rPr lang="en-US" dirty="0" err="1">
                <a:latin typeface="Times New Roman" panose="02020603050405020304" pitchFamily="18" charset="0"/>
                <a:cs typeface="Times New Roman" panose="02020603050405020304" pitchFamily="18" charset="0"/>
              </a:rPr>
              <a:t>următoarele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tehnologii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preparare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fierbere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gătire</a:t>
            </a:r>
            <a:r>
              <a:rPr lang="en-US" b="1" dirty="0">
                <a:latin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cs typeface="Times New Roman" panose="02020603050405020304" pitchFamily="18" charset="0"/>
              </a:rPr>
              <a:t>aburi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înăbușire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coacere</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Produsele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alimentare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prăjite</a:t>
            </a:r>
            <a:r>
              <a:rPr lang="en-US" b="1" dirty="0">
                <a:solidFill>
                  <a:srgbClr val="FF0000"/>
                </a:solidFill>
                <a:latin typeface="Times New Roman" panose="02020603050405020304" pitchFamily="18" charset="0"/>
                <a:cs typeface="Times New Roman" panose="02020603050405020304" pitchFamily="18" charset="0"/>
              </a:rPr>
              <a:t> sunt </a:t>
            </a:r>
            <a:r>
              <a:rPr lang="en-US" b="1" dirty="0" err="1">
                <a:solidFill>
                  <a:srgbClr val="FF0000"/>
                </a:solidFill>
                <a:latin typeface="Times New Roman" panose="02020603050405020304" pitchFamily="18" charset="0"/>
                <a:cs typeface="Times New Roman" panose="02020603050405020304" pitchFamily="18" charset="0"/>
              </a:rPr>
              <a:t>interzise</a:t>
            </a:r>
            <a:r>
              <a:rPr lang="en-US" b="1" dirty="0">
                <a:solidFill>
                  <a:srgbClr val="FF000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Alimentația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elevilor</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desfășoară</a:t>
            </a:r>
            <a:r>
              <a:rPr lang="en-US" dirty="0">
                <a:latin typeface="Times New Roman" panose="02020603050405020304" pitchFamily="18" charset="0"/>
                <a:cs typeface="Times New Roman" panose="02020603050405020304" pitchFamily="18" charset="0"/>
              </a:rPr>
              <a:t> conform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aprobat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directorul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instituţiei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Distribuirea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se face </a:t>
            </a:r>
            <a:r>
              <a:rPr lang="en-US" dirty="0" err="1">
                <a:latin typeface="Times New Roman" panose="02020603050405020304" pitchFamily="18" charset="0"/>
                <a:cs typeface="Times New Roman" panose="02020603050405020304" pitchFamily="18" charset="0"/>
              </a:rPr>
              <a:t>numai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evaluarea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acestora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triere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registrul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triaj</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culinare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produse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învățământ</a:t>
            </a:r>
            <a:r>
              <a:rPr lang="en-US" dirty="0">
                <a:latin typeface="Times New Roman" panose="02020603050405020304" pitchFamily="18" charset="0"/>
                <a:cs typeface="Times New Roman" panose="02020603050405020304" pitchFamily="18" charset="0"/>
              </a:rPr>
              <a:t> care nu au bloc </a:t>
            </a:r>
            <a:r>
              <a:rPr lang="en-US" dirty="0" err="1">
                <a:latin typeface="Times New Roman" panose="02020603050405020304" pitchFamily="18" charset="0"/>
                <a:cs typeface="Times New Roman" panose="02020603050405020304" pitchFamily="18" charset="0"/>
              </a:rPr>
              <a:t>alimentar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propriu</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alimentației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elevilor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catering, cu </a:t>
            </a:r>
            <a:r>
              <a:rPr lang="en-US" dirty="0" err="1">
                <a:latin typeface="Times New Roman" panose="02020603050405020304" pitchFamily="18" charset="0"/>
                <a:cs typeface="Times New Roman" panose="02020603050405020304" pitchFamily="18" charset="0"/>
              </a:rPr>
              <a:t>respectarea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tuturo</a:t>
            </a:r>
            <a:r>
              <a:rPr lang="en-US" dirty="0">
                <a:latin typeface="Times New Roman" panose="02020603050405020304" pitchFamily="18" charset="0"/>
                <a:cs typeface="Times New Roman" panose="02020603050405020304" pitchFamily="18" charset="0"/>
              </a:rPr>
              <a:t>r </a:t>
            </a:r>
            <a:r>
              <a:rPr lang="en-US" dirty="0" err="1">
                <a:latin typeface="Times New Roman" panose="02020603050405020304" pitchFamily="18" charset="0"/>
                <a:cs typeface="Times New Roman" panose="02020603050405020304" pitchFamily="18" charset="0"/>
              </a:rPr>
              <a:t>condiții</a:t>
            </a:r>
            <a:r>
              <a:rPr lang="ro-RO" dirty="0">
                <a:latin typeface="Times New Roman" panose="02020603050405020304" pitchFamily="18" charset="0"/>
                <a:cs typeface="Times New Roman" panose="02020603050405020304" pitchFamily="18" charset="0"/>
              </a:rPr>
              <a:t>lor.</a:t>
            </a:r>
          </a:p>
          <a:p>
            <a:pPr marL="285750" indent="-285750" algn="just">
              <a:buFont typeface="Arial" panose="020B0604020202020204" pitchFamily="34" charset="0"/>
              <a:buChar char="•"/>
            </a:pPr>
            <a:r>
              <a:rPr lang="ro-RO"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preparate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transportate</a:t>
            </a:r>
            <a:r>
              <a:rPr lang="ro-RO" dirty="0">
                <a:latin typeface="Times New Roman" panose="02020603050405020304" pitchFamily="18" charset="0"/>
                <a:cs typeface="Times New Roman" panose="02020603050405020304" pitchFamily="18" charset="0"/>
              </a:rPr>
              <a:t> (</a:t>
            </a:r>
            <a:r>
              <a:rPr lang="ro-RO" i="1" dirty="0">
                <a:latin typeface="Times New Roman" panose="02020603050405020304" pitchFamily="18" charset="0"/>
                <a:cs typeface="Times New Roman" panose="02020603050405020304" pitchFamily="18" charset="0"/>
              </a:rPr>
              <a:t>transport autorizat sanitar veterinar</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recipiente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permise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legislație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asigurarea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finite;</a:t>
            </a:r>
            <a:r>
              <a:rPr lang="ro-RO" dirty="0">
                <a:latin typeface="Times New Roman" panose="02020603050405020304" pitchFamily="18" charset="0"/>
                <a:cs typeface="Times New Roman" panose="02020603050405020304" pitchFamily="18" charset="0"/>
              </a:rPr>
              <a:t> </a:t>
            </a:r>
            <a:endParaRPr lang="ru-MD" dirty="0"/>
          </a:p>
        </p:txBody>
      </p:sp>
      <p:pic>
        <p:nvPicPr>
          <p:cNvPr id="8" name="Рисунок 7">
            <a:extLst>
              <a:ext uri="{FF2B5EF4-FFF2-40B4-BE49-F238E27FC236}">
                <a16:creationId xmlns:a16="http://schemas.microsoft.com/office/drawing/2014/main" id="{D3845BB8-FCED-46C3-A586-B99A4187C799}"/>
              </a:ext>
            </a:extLst>
          </p:cNvPr>
          <p:cNvPicPr>
            <a:picLocks noGrp="1" noChangeAspect="1"/>
          </p:cNvPicPr>
          <p:nvPr>
            <p:ph type="pic" idx="1"/>
          </p:nvPr>
        </p:nvPicPr>
        <p:blipFill>
          <a:blip r:embed="rId2"/>
          <a:srcRect l="13638" r="13638"/>
          <a:stretch>
            <a:fillRect/>
          </a:stretch>
        </p:blipFill>
        <p:spPr>
          <a:xfrm>
            <a:off x="7818438" y="0"/>
            <a:ext cx="4376737" cy="6018213"/>
          </a:xfrm>
        </p:spPr>
      </p:pic>
      <p:sp>
        <p:nvSpPr>
          <p:cNvPr id="6" name="Номер слайда 5">
            <a:extLst>
              <a:ext uri="{FF2B5EF4-FFF2-40B4-BE49-F238E27FC236}">
                <a16:creationId xmlns:a16="http://schemas.microsoft.com/office/drawing/2014/main" id="{6BA4C803-25FB-4F45-87DC-DE811421DEAB}"/>
              </a:ext>
            </a:extLst>
          </p:cNvPr>
          <p:cNvSpPr>
            <a:spLocks noGrp="1"/>
          </p:cNvSpPr>
          <p:nvPr>
            <p:ph type="sldNum" sz="quarter" idx="12"/>
          </p:nvPr>
        </p:nvSpPr>
        <p:spPr/>
        <p:txBody>
          <a:bodyPr/>
          <a:lstStyle/>
          <a:p>
            <a:fld id="{58FB4751-880F-D840-AAA9-3A15815CC996}" type="slidenum">
              <a:rPr lang="en-US" smtClean="0"/>
              <a:t>10</a:t>
            </a:fld>
            <a:endParaRPr lang="en-US" dirty="0"/>
          </a:p>
        </p:txBody>
      </p:sp>
    </p:spTree>
    <p:extLst>
      <p:ext uri="{BB962C8B-B14F-4D97-AF65-F5344CB8AC3E}">
        <p14:creationId xmlns:p14="http://schemas.microsoft.com/office/powerpoint/2010/main" val="31072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0" y="82296"/>
            <a:ext cx="10016902" cy="705495"/>
          </a:xfrm>
        </p:spPr>
        <p:txBody>
          <a:bodyPr/>
          <a:lstStyle/>
          <a:p>
            <a:pPr algn="ctr"/>
            <a:r>
              <a:rPr lang="ro-RO" sz="2800" b="1" dirty="0">
                <a:solidFill>
                  <a:srgbClr val="FF0000"/>
                </a:solidFill>
                <a:latin typeface="Times New Roman" pitchFamily="18" charset="0"/>
                <a:cs typeface="Times New Roman" pitchFamily="18" charset="0"/>
              </a:rPr>
              <a:t>COLECTAREA PROBELOR DIURNE</a:t>
            </a:r>
            <a:endParaRPr lang="en-US" sz="28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76783" y="1066801"/>
            <a:ext cx="7232874" cy="4876800"/>
          </a:xfrm>
        </p:spPr>
        <p:txBody>
          <a:bodyPr>
            <a:noAutofit/>
          </a:bodyPr>
          <a:lstStyle/>
          <a:p>
            <a:pPr marL="342900" indent="-342900" algn="just">
              <a:lnSpc>
                <a:spcPct val="150000"/>
              </a:lnSpc>
              <a:buFont typeface="Arial" pitchFamily="34" charset="0"/>
              <a:buChar char="•"/>
            </a:pPr>
            <a:r>
              <a:rPr lang="vi-VN" sz="2000" dirty="0">
                <a:latin typeface="Times New Roman" panose="02020603050405020304" pitchFamily="18" charset="0"/>
                <a:cs typeface="Times New Roman" panose="02020603050405020304" pitchFamily="18" charset="0"/>
              </a:rPr>
              <a:t>Colectarea probelor diurne se face în cantități nu mai mici de </a:t>
            </a:r>
            <a:r>
              <a:rPr lang="vi-VN" sz="2000" b="1" dirty="0">
                <a:latin typeface="Times New Roman" panose="02020603050405020304" pitchFamily="18" charset="0"/>
                <a:cs typeface="Times New Roman" panose="02020603050405020304" pitchFamily="18" charset="0"/>
              </a:rPr>
              <a:t>150 grame </a:t>
            </a:r>
            <a:r>
              <a:rPr lang="vi-VN" sz="2000" dirty="0">
                <a:latin typeface="Times New Roman" panose="02020603050405020304" pitchFamily="18" charset="0"/>
                <a:cs typeface="Times New Roman" panose="02020603050405020304" pitchFamily="18" charset="0"/>
              </a:rPr>
              <a:t>per produs și se realizează zilnic conform meniului de repartiție de către lucrătorul medical, iar în lipsa acestuia – de către bucătarul-șef/bucătar. </a:t>
            </a:r>
            <a:endParaRPr lang="ro-RO" sz="20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r>
              <a:rPr lang="vi-VN" sz="2000" dirty="0">
                <a:latin typeface="Times New Roman" panose="02020603050405020304" pitchFamily="18" charset="0"/>
                <a:cs typeface="Times New Roman" panose="02020603050405020304" pitchFamily="18" charset="0"/>
              </a:rPr>
              <a:t>Probele diurne sînt prelevate într-un recipient steril sau curat şi opărit, acoperit şi marcat „Probe diurne” şi se păstrează într-un frigider special destinat pentru aceasta, în containere separate pentru fiecare zi, la temperatura de la 1°C pînă la +4°C, pentru o perioadă de 72 de ore, fiind însoțite de meniul zilnic de repartiţie.</a:t>
            </a:r>
          </a:p>
          <a:p>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11</a:t>
            </a:fld>
            <a:endParaRPr lang="en-US" dirty="0"/>
          </a:p>
        </p:txBody>
      </p:sp>
      <p:pic>
        <p:nvPicPr>
          <p:cNvPr id="5" name="Picture 8" descr="Logo">
            <a:extLst>
              <a:ext uri="{FF2B5EF4-FFF2-40B4-BE49-F238E27FC236}">
                <a16:creationId xmlns:a16="http://schemas.microsoft.com/office/drawing/2014/main" id="{81508617-F541-45E5-B5B2-D78EB9D8CDD6}"/>
              </a:ext>
            </a:extLst>
          </p:cNvPr>
          <p:cNvPicPr>
            <a:picLocks noChangeAspect="1" noChangeArrowheads="1"/>
          </p:cNvPicPr>
          <p:nvPr/>
        </p:nvPicPr>
        <p:blipFill>
          <a:blip r:embed="rId3" cstate="print"/>
          <a:srcRect/>
          <a:stretch>
            <a:fillRect/>
          </a:stretch>
        </p:blipFill>
        <p:spPr bwMode="auto">
          <a:xfrm>
            <a:off x="11140098" y="82296"/>
            <a:ext cx="951664" cy="943231"/>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C3D3AA4A-B4E1-460A-9DF5-C97015CA32D5}"/>
              </a:ext>
            </a:extLst>
          </p:cNvPr>
          <p:cNvPicPr>
            <a:picLocks noChangeAspect="1"/>
          </p:cNvPicPr>
          <p:nvPr/>
        </p:nvPicPr>
        <p:blipFill>
          <a:blip r:embed="rId4"/>
          <a:stretch>
            <a:fillRect/>
          </a:stretch>
        </p:blipFill>
        <p:spPr>
          <a:xfrm>
            <a:off x="7483876" y="1174791"/>
            <a:ext cx="4432730" cy="4291232"/>
          </a:xfrm>
          <a:prstGeom prst="rect">
            <a:avLst/>
          </a:prstGeom>
        </p:spPr>
      </p:pic>
    </p:spTree>
    <p:extLst>
      <p:ext uri="{BB962C8B-B14F-4D97-AF65-F5344CB8AC3E}">
        <p14:creationId xmlns:p14="http://schemas.microsoft.com/office/powerpoint/2010/main" val="149913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0" y="82296"/>
            <a:ext cx="10451594" cy="823139"/>
          </a:xfrm>
        </p:spPr>
        <p:txBody>
          <a:bodyPr/>
          <a:lstStyle/>
          <a:p>
            <a:pPr algn="ctr"/>
            <a:r>
              <a:rPr lang="ro-RO" sz="2400" b="1" dirty="0">
                <a:solidFill>
                  <a:srgbClr val="FF0000"/>
                </a:solidFill>
                <a:latin typeface="Times New Roman" pitchFamily="18" charset="0"/>
                <a:cs typeface="Times New Roman" pitchFamily="18" charset="0"/>
              </a:rPr>
              <a:t>IGIENA PERSONALĂ ȘI NORMELE SANITARO-EPIDEMIOLOGICE </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ÎN BLOCUL ALIMENTAR ȘI ÎN DEPOZITUL ALIMENTAR</a:t>
            </a:r>
            <a:endParaRPr lang="en-US" sz="24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477012" y="766062"/>
            <a:ext cx="11044428" cy="4608700"/>
          </a:xfrm>
        </p:spPr>
        <p:txBody>
          <a:bodyPr>
            <a:noAutofit/>
          </a:bodyPr>
          <a:lstStyle/>
          <a:p>
            <a:pPr algn="just"/>
            <a:r>
              <a:rPr lang="vi-VN" sz="2000" dirty="0">
                <a:latin typeface="Times New Roman" panose="02020603050405020304" pitchFamily="18" charset="0"/>
                <a:cs typeface="Times New Roman" panose="02020603050405020304" pitchFamily="18" charset="0"/>
              </a:rPr>
              <a:t>Lucrătorii blocului alimentar și ai depozitului pentru păstrarea produselor alimentare trebuie:</a:t>
            </a:r>
          </a:p>
          <a:p>
            <a:pPr algn="just"/>
            <a:r>
              <a:rPr lang="vi-VN" sz="2000" dirty="0">
                <a:latin typeface="Times New Roman" panose="02020603050405020304" pitchFamily="18" charset="0"/>
                <a:cs typeface="Times New Roman" panose="02020603050405020304" pitchFamily="18" charset="0"/>
              </a:rPr>
              <a:t>             1) să aibă pregătire profesională în domeniul alimentaţiei publice şi igienei privind prepararea, prelucrarea şi păstrarea produselor alimentare pentru consum în cadrul unităţilor care prestează servicii de alimentație publică;</a:t>
            </a:r>
          </a:p>
          <a:p>
            <a:pPr algn="just"/>
            <a:r>
              <a:rPr lang="vi-VN" sz="2000" dirty="0">
                <a:latin typeface="Times New Roman" panose="02020603050405020304" pitchFamily="18" charset="0"/>
                <a:cs typeface="Times New Roman" panose="02020603050405020304" pitchFamily="18" charset="0"/>
              </a:rPr>
              <a:t>             2) să manipuleze, să prepare produsele alimentare și să servească bucatele finite doar în vestimentație și echipament curat de protecție de culoare deschisă, iar la ieșirea din blocul alimentar să îl dezbrace;</a:t>
            </a:r>
          </a:p>
          <a:p>
            <a:pPr algn="just"/>
            <a:r>
              <a:rPr lang="vi-VN" sz="2000" dirty="0">
                <a:latin typeface="Times New Roman" panose="02020603050405020304" pitchFamily="18" charset="0"/>
                <a:cs typeface="Times New Roman" panose="02020603050405020304" pitchFamily="18" charset="0"/>
              </a:rPr>
              <a:t>             3) să se spele pe mîini cu săpun și apă caldă înainte și după fiecare manipulare a produselor alimentare, după ce merge la grupul sanitar; </a:t>
            </a:r>
          </a:p>
          <a:p>
            <a:pPr algn="just"/>
            <a:r>
              <a:rPr lang="vi-VN" sz="2000" dirty="0">
                <a:latin typeface="Times New Roman" panose="02020603050405020304" pitchFamily="18" charset="0"/>
                <a:cs typeface="Times New Roman" panose="02020603050405020304" pitchFamily="18" charset="0"/>
              </a:rPr>
              <a:t>             4) să își taie unghiile scurt şi să nu poarte bijuterii pe degete, mîini, la gît, în urechi;</a:t>
            </a:r>
          </a:p>
          <a:p>
            <a:pPr algn="just"/>
            <a:r>
              <a:rPr lang="vi-VN" sz="2000" dirty="0">
                <a:latin typeface="Times New Roman" panose="02020603050405020304" pitchFamily="18" charset="0"/>
                <a:cs typeface="Times New Roman" panose="02020603050405020304" pitchFamily="18" charset="0"/>
              </a:rPr>
              <a:t>             5) să raporteze zilnic lucrătorului medical despre starea de sănătate personală; nu se permite accesul personalului care prezintă boli ale pielii, tăieturi purulente, arsuri, contuzii, catar al căilor respiratorii superioare, precum și prezența sau suspiciunea de boli infecțioase;</a:t>
            </a:r>
          </a:p>
          <a:p>
            <a:pPr algn="just"/>
            <a:r>
              <a:rPr lang="vi-VN" sz="2000" dirty="0">
                <a:latin typeface="Times New Roman" panose="02020603050405020304" pitchFamily="18" charset="0"/>
                <a:cs typeface="Times New Roman" panose="02020603050405020304" pitchFamily="18" charset="0"/>
              </a:rPr>
              <a:t>             6) să susțină examenul medical și instruirea igienică; </a:t>
            </a:r>
          </a:p>
          <a:p>
            <a:pPr algn="just"/>
            <a:r>
              <a:rPr lang="vi-VN" sz="2000" dirty="0">
                <a:latin typeface="Times New Roman" panose="02020603050405020304" pitchFamily="18" charset="0"/>
                <a:cs typeface="Times New Roman" panose="02020603050405020304" pitchFamily="18" charset="0"/>
              </a:rPr>
              <a:t>             7) să mențină un grad înalt de curățenie la locul de muncă și de igienă personală;</a:t>
            </a:r>
          </a:p>
          <a:p>
            <a:pPr algn="just"/>
            <a:r>
              <a:rPr lang="vi-VN" sz="2000" dirty="0">
                <a:latin typeface="Times New Roman" panose="02020603050405020304" pitchFamily="18" charset="0"/>
                <a:cs typeface="Times New Roman" panose="02020603050405020304" pitchFamily="18" charset="0"/>
              </a:rPr>
              <a:t>             8) să prepare bucatele, folosind ustensilele și vasele conform destinației;</a:t>
            </a:r>
          </a:p>
          <a:p>
            <a:pPr algn="just"/>
            <a:r>
              <a:rPr lang="vi-VN" sz="2000" dirty="0">
                <a:latin typeface="Times New Roman" panose="02020603050405020304" pitchFamily="18" charset="0"/>
                <a:cs typeface="Times New Roman" panose="02020603050405020304" pitchFamily="18" charset="0"/>
              </a:rPr>
              <a:t>             9) să permită accesul în blocul alimentar și în depozit doar membrilor comisiei de triere, persoanelor abilitate cu funcții de control, care sînt însoțite de directorul instituției sau lucrătorul medical.</a:t>
            </a:r>
            <a:endParaRPr lang="ru-RU" sz="2000" dirty="0">
              <a:latin typeface="Times New Roman" panose="02020603050405020304" pitchFamily="18" charset="0"/>
              <a:cs typeface="Times New Roman" panose="02020603050405020304" pitchFamily="18" charset="0"/>
            </a:endParaRPr>
          </a:p>
          <a:p>
            <a:pPr algn="just">
              <a:lnSpc>
                <a:spcPct val="150000"/>
              </a:lnSpc>
            </a:pPr>
            <a:endParaRPr lang="en-US" sz="16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12</a:t>
            </a:fld>
            <a:endParaRPr lang="en-US" dirty="0"/>
          </a:p>
        </p:txBody>
      </p:sp>
      <p:pic>
        <p:nvPicPr>
          <p:cNvPr id="5" name="Picture 8" descr="Logo">
            <a:extLst>
              <a:ext uri="{FF2B5EF4-FFF2-40B4-BE49-F238E27FC236}">
                <a16:creationId xmlns:a16="http://schemas.microsoft.com/office/drawing/2014/main" id="{82D93882-6388-43F5-9670-A59ABF0AE0F8}"/>
              </a:ext>
            </a:extLst>
          </p:cNvPr>
          <p:cNvPicPr>
            <a:picLocks noChangeAspect="1" noChangeArrowheads="1"/>
          </p:cNvPicPr>
          <p:nvPr/>
        </p:nvPicPr>
        <p:blipFill>
          <a:blip r:embed="rId3" cstate="print"/>
          <a:srcRect/>
          <a:stretch>
            <a:fillRect/>
          </a:stretch>
        </p:blipFill>
        <p:spPr bwMode="auto">
          <a:xfrm>
            <a:off x="11157475" y="82296"/>
            <a:ext cx="916910" cy="903875"/>
          </a:xfrm>
          <a:prstGeom prst="rect">
            <a:avLst/>
          </a:prstGeom>
          <a:noFill/>
          <a:ln w="9525">
            <a:noFill/>
            <a:miter lim="800000"/>
            <a:headEnd/>
            <a:tailEnd/>
          </a:ln>
        </p:spPr>
      </p:pic>
    </p:spTree>
    <p:extLst>
      <p:ext uri="{BB962C8B-B14F-4D97-AF65-F5344CB8AC3E}">
        <p14:creationId xmlns:p14="http://schemas.microsoft.com/office/powerpoint/2010/main" val="143935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F5D22-8D25-42D4-BB32-C47021893D2D}"/>
              </a:ext>
            </a:extLst>
          </p:cNvPr>
          <p:cNvSpPr>
            <a:spLocks noGrp="1"/>
          </p:cNvSpPr>
          <p:nvPr>
            <p:ph type="title"/>
          </p:nvPr>
        </p:nvSpPr>
        <p:spPr>
          <a:xfrm>
            <a:off x="281354" y="82296"/>
            <a:ext cx="9077799" cy="1127526"/>
          </a:xfrm>
        </p:spPr>
        <p:txBody>
          <a:bodyPr/>
          <a:lstStyle/>
          <a:p>
            <a:pPr algn="ctr"/>
            <a:r>
              <a:rPr lang="ro-RO" sz="2400" dirty="0">
                <a:solidFill>
                  <a:srgbClr val="FF0000"/>
                </a:solidFill>
                <a:latin typeface="Times New Roman" pitchFamily="18" charset="0"/>
                <a:cs typeface="Times New Roman" pitchFamily="18" charset="0"/>
              </a:rPr>
              <a:t>CERINȚE PRIVIND CURĂȚAREA ȘI IGIENA SPAȚIILOR, </a:t>
            </a:r>
            <a:br>
              <a:rPr lang="ro-RO" sz="2400" dirty="0">
                <a:solidFill>
                  <a:srgbClr val="FF0000"/>
                </a:solidFill>
                <a:latin typeface="Times New Roman" pitchFamily="18" charset="0"/>
                <a:cs typeface="Times New Roman" pitchFamily="18" charset="0"/>
              </a:rPr>
            </a:br>
            <a:r>
              <a:rPr lang="ro-RO" sz="2400" dirty="0">
                <a:solidFill>
                  <a:srgbClr val="FF0000"/>
                </a:solidFill>
                <a:latin typeface="Times New Roman" pitchFamily="18" charset="0"/>
                <a:cs typeface="Times New Roman" pitchFamily="18" charset="0"/>
              </a:rPr>
              <a:t>UTILAJELOR, INSTALAȚIILOR, USTANSIILOR ȘI CONTROLUL DĂUNĂTORILOR</a:t>
            </a:r>
            <a:endParaRPr lang="ru-MD" sz="2400" dirty="0">
              <a:solidFill>
                <a:srgbClr val="FF0000"/>
              </a:solidFill>
            </a:endParaRPr>
          </a:p>
        </p:txBody>
      </p:sp>
      <p:sp>
        <p:nvSpPr>
          <p:cNvPr id="3" name="Текст 2">
            <a:extLst>
              <a:ext uri="{FF2B5EF4-FFF2-40B4-BE49-F238E27FC236}">
                <a16:creationId xmlns:a16="http://schemas.microsoft.com/office/drawing/2014/main" id="{C8B48799-1BB8-411D-86D9-09004E662940}"/>
              </a:ext>
            </a:extLst>
          </p:cNvPr>
          <p:cNvSpPr>
            <a:spLocks noGrp="1"/>
          </p:cNvSpPr>
          <p:nvPr>
            <p:ph type="body" sz="half" idx="2"/>
          </p:nvPr>
        </p:nvSpPr>
        <p:spPr>
          <a:xfrm>
            <a:off x="0" y="1209822"/>
            <a:ext cx="8713694" cy="4006721"/>
          </a:xfrm>
        </p:spPr>
        <p:txBody>
          <a:bodyPr>
            <a:noAutofit/>
          </a:bodyPr>
          <a:lstStyle/>
          <a:p>
            <a:pPr marL="285750" indent="-285750" algn="just">
              <a:buFont typeface="Arial" panose="020B0604020202020204" pitchFamily="34" charset="0"/>
              <a:buChar char="•"/>
            </a:pPr>
            <a:r>
              <a:rPr lang="vi-VN" sz="1600" dirty="0">
                <a:latin typeface="Times New Roman" pitchFamily="18" charset="0"/>
                <a:cs typeface="Times New Roman" pitchFamily="18" charset="0"/>
              </a:rPr>
              <a:t>Toate încăperile, utilajele, instalaţiile, inclusiv canalele de scurgere, ustensilele sînt întreţinute permanent în stare de curăţenie şi bună funcţionare. Încăperile sînt întreţinute libere de condensat, vapori şi surplus de apă, iar periodic sînt curăţate şi reparate.</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Zilnic, imediat după încheierea activităţii sau în altă perioadă potrivită, pavimentul, inclusiv canalele de scurgere, structurile auxiliare şi pereţii în zonele de manipulare a produselor alimentare sînt minuţios curăţate și dezinfectate.</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Substanţele de igienizare – detergenții şi dezinfectanții – corespund destinaţiei, sînt folosite în concentraţiile corespunzătoare şi sînt autorizate sanitar pentru utilizare în aceste scopuri.</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Pe parcursul curăţării şi dezinfectării încăperilor, utilajelor, instalaţiilor şi a ustensilelor se iau măsuri de precauție adecvate pentru a preveni contaminarea produselor alimentare cu apa tehnică și substanțele de igienizare. </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Substanţele de igienizare sînt depozitate în recipiente nealimentare, marcate corespunzător. În scopul combaterii dăunătorilor, autoritatea publică locală, organul local de specialitate în domeniul învățămîntului sau instituţia de învăţămînt general cu personalitate juridică încheie un contract cu instituţiile abilitate privind măsurile de dezinfecţie, dezinsecţie și deratizare.</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În cazul depistării dăunătorilor în instituție, prestatorii de servicii abilitați efectuează măsuri de eradicare, care includ tratarea cu chimicale, agenţi fizici sau biologici. </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Lucrătorul medical sau, în lipsa acestuia, directorul instituţiei de învăţămînt general ori altă persoană instruită, desemnată prin ordin, organizează și supraveghează activitățile sanitare obligatorii: deratizarea, dezinsecţia, dezinfecţia, cu documentarea efectuării acestora în registrul special privind efectuarea procedurilor de dezinfecție, dezinsecție și deratizare</a:t>
            </a:r>
            <a:r>
              <a:rPr lang="ro-RO" sz="1600" dirty="0">
                <a:latin typeface="Times New Roman" pitchFamily="18" charset="0"/>
                <a:cs typeface="Times New Roman" pitchFamily="18" charset="0"/>
              </a:rPr>
              <a:t>.</a:t>
            </a:r>
            <a:endParaRPr lang="ru-MD" sz="1600" dirty="0"/>
          </a:p>
        </p:txBody>
      </p:sp>
      <p:pic>
        <p:nvPicPr>
          <p:cNvPr id="9" name="Рисунок 8">
            <a:extLst>
              <a:ext uri="{FF2B5EF4-FFF2-40B4-BE49-F238E27FC236}">
                <a16:creationId xmlns:a16="http://schemas.microsoft.com/office/drawing/2014/main" id="{A80589C1-01B4-4962-B613-6E89C32310FA}"/>
              </a:ext>
            </a:extLst>
          </p:cNvPr>
          <p:cNvPicPr>
            <a:picLocks noGrp="1" noChangeAspect="1"/>
          </p:cNvPicPr>
          <p:nvPr>
            <p:ph type="pic" idx="1"/>
          </p:nvPr>
        </p:nvPicPr>
        <p:blipFill>
          <a:blip r:embed="rId2"/>
          <a:srcRect l="27526" r="27526"/>
          <a:stretch>
            <a:fillRect/>
          </a:stretch>
        </p:blipFill>
        <p:spPr>
          <a:xfrm>
            <a:off x="8887460" y="1477109"/>
            <a:ext cx="3304540" cy="4670278"/>
          </a:xfrm>
        </p:spPr>
      </p:pic>
      <p:sp>
        <p:nvSpPr>
          <p:cNvPr id="6" name="Номер слайда 5">
            <a:extLst>
              <a:ext uri="{FF2B5EF4-FFF2-40B4-BE49-F238E27FC236}">
                <a16:creationId xmlns:a16="http://schemas.microsoft.com/office/drawing/2014/main" id="{39A9E468-A11F-4883-9157-6A1651D25827}"/>
              </a:ext>
            </a:extLst>
          </p:cNvPr>
          <p:cNvSpPr>
            <a:spLocks noGrp="1"/>
          </p:cNvSpPr>
          <p:nvPr>
            <p:ph type="sldNum" sz="quarter" idx="12"/>
          </p:nvPr>
        </p:nvSpPr>
        <p:spPr/>
        <p:txBody>
          <a:bodyPr/>
          <a:lstStyle/>
          <a:p>
            <a:fld id="{58FB4751-880F-D840-AAA9-3A15815CC996}" type="slidenum">
              <a:rPr lang="en-US" smtClean="0"/>
              <a:t>13</a:t>
            </a:fld>
            <a:endParaRPr lang="en-US" dirty="0"/>
          </a:p>
        </p:txBody>
      </p:sp>
      <p:pic>
        <p:nvPicPr>
          <p:cNvPr id="11" name="Picture 8" descr="Logo">
            <a:extLst>
              <a:ext uri="{FF2B5EF4-FFF2-40B4-BE49-F238E27FC236}">
                <a16:creationId xmlns:a16="http://schemas.microsoft.com/office/drawing/2014/main" id="{26BD1321-EB2F-4789-BD54-1B3224926EE9}"/>
              </a:ext>
            </a:extLst>
          </p:cNvPr>
          <p:cNvPicPr>
            <a:picLocks noChangeAspect="1" noChangeArrowheads="1"/>
          </p:cNvPicPr>
          <p:nvPr/>
        </p:nvPicPr>
        <p:blipFill>
          <a:blip r:embed="rId3" cstate="print"/>
          <a:srcRect/>
          <a:stretch>
            <a:fillRect/>
          </a:stretch>
        </p:blipFill>
        <p:spPr bwMode="auto">
          <a:xfrm>
            <a:off x="11135240" y="82296"/>
            <a:ext cx="987552" cy="930769"/>
          </a:xfrm>
          <a:prstGeom prst="rect">
            <a:avLst/>
          </a:prstGeom>
          <a:noFill/>
          <a:ln w="9525">
            <a:noFill/>
            <a:miter lim="800000"/>
            <a:headEnd/>
            <a:tailEnd/>
          </a:ln>
        </p:spPr>
      </p:pic>
    </p:spTree>
    <p:extLst>
      <p:ext uri="{BB962C8B-B14F-4D97-AF65-F5344CB8AC3E}">
        <p14:creationId xmlns:p14="http://schemas.microsoft.com/office/powerpoint/2010/main" val="112645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265176" y="82296"/>
            <a:ext cx="10566273" cy="649224"/>
          </a:xfrm>
        </p:spPr>
        <p:txBody>
          <a:bodyPr/>
          <a:lstStyle/>
          <a:p>
            <a:pPr algn="ctr"/>
            <a:r>
              <a:rPr lang="ro-RO" sz="2400" b="1" dirty="0">
                <a:solidFill>
                  <a:srgbClr val="FF0000"/>
                </a:solidFill>
                <a:latin typeface="Times New Roman" pitchFamily="18" charset="0"/>
                <a:cs typeface="Times New Roman" pitchFamily="18" charset="0"/>
              </a:rPr>
              <a:t>APROVIZIONAREA CU APĂ CONFORM H.G.nr. 492/2024</a:t>
            </a:r>
            <a:endParaRPr lang="en-US" sz="24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210120" y="731520"/>
            <a:ext cx="11121268" cy="5931852"/>
          </a:xfrm>
        </p:spPr>
        <p:txBody>
          <a:bodyPr>
            <a:noAutofit/>
          </a:bodyPr>
          <a:lstStyle/>
          <a:p>
            <a:pPr marL="285750" indent="-285750" algn="just">
              <a:buFont typeface="Arial" panose="020B0604020202020204" pitchFamily="34" charset="0"/>
              <a:buChar char="•"/>
            </a:pPr>
            <a:r>
              <a:rPr lang="ro-MD" sz="1600" dirty="0">
                <a:latin typeface="Times New Roman" pitchFamily="18" charset="0"/>
                <a:cs typeface="Times New Roman" pitchFamily="18" charset="0"/>
              </a:rPr>
              <a:t>I</a:t>
            </a:r>
            <a:r>
              <a:rPr lang="vi-VN" sz="1600" dirty="0">
                <a:latin typeface="Times New Roman" pitchFamily="18" charset="0"/>
                <a:cs typeface="Times New Roman" pitchFamily="18" charset="0"/>
              </a:rPr>
              <a:t>nstituţiile de învățământ sunt dotate cu sisteme centralizate de alimentare cu apă rece, caldă şi canalizare. În cazul în care nu există sisteme centralizate de alimentare cu apă caldă, aceasta va fi produsă la nivel local. </a:t>
            </a:r>
            <a:r>
              <a:rPr lang="vi-VN" sz="1600" b="1" dirty="0">
                <a:latin typeface="Times New Roman" pitchFamily="18" charset="0"/>
                <a:cs typeface="Times New Roman" pitchFamily="18" charset="0"/>
              </a:rPr>
              <a:t>Calitatea apei trebuie să respecte standardele de potabilitate stabilite prin Legea nr. 182/2019 privind calitatea apei potabile. </a:t>
            </a:r>
            <a:r>
              <a:rPr lang="vi-VN" sz="1600" dirty="0">
                <a:latin typeface="Times New Roman" pitchFamily="18" charset="0"/>
                <a:cs typeface="Times New Roman" pitchFamily="18" charset="0"/>
              </a:rPr>
              <a:t>Consumul mediu de apă potabilă în instituțiile de învățământ primar și secundar, ciclul I și ciclul II, este de minimum 20 de litri pe zi pentru un elev, inclusiv 1,5-2 litri pe zi destinați exclusiv consumului de apă potabilă.</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În localitățile unde alimentarea cu apă se face prin sisteme mici de alimentare cu apă potabilă trebuie respectate prevederile Regulamentului sanitar privind sistemele mici de alimentare cu apă potabilă, aprobat prin Hotărârea Guvernului nr. 1466/2016.</a:t>
            </a:r>
          </a:p>
          <a:p>
            <a:pPr marL="285750" indent="-285750" algn="just">
              <a:buFont typeface="Arial" panose="020B0604020202020204" pitchFamily="34" charset="0"/>
              <a:buChar char="•"/>
            </a:pPr>
            <a:r>
              <a:rPr lang="vi-VN" sz="1600" b="1" dirty="0">
                <a:latin typeface="Times New Roman" pitchFamily="18" charset="0"/>
                <a:cs typeface="Times New Roman" pitchFamily="18" charset="0"/>
              </a:rPr>
              <a:t>În situația în care calitatea apei potabile nu corespunde prevederilor legale sau în cazul întreruperii alimentării cu apă din sistemul public de alimentare cu apă din cauza defecțiunilor în rețea, se permite utilizarea provizorie a apei potabile îmbuteliate până la remedierea situației</a:t>
            </a:r>
            <a:r>
              <a:rPr lang="vi-VN" sz="1600" dirty="0">
                <a:latin typeface="Times New Roman" pitchFamily="18" charset="0"/>
                <a:cs typeface="Times New Roman" pitchFamily="18" charset="0"/>
              </a:rPr>
              <a:t>.</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 În instituțiile de învățământ, consumul de apă potabilă îmbuteliată se realizează utilizând butelii sau recipiente dotate cu dozatoare, în conformitate cu normele de consum şi de depozitare, asigurându-se respectarea datei de fabricație și a termenului de valabilitate indicate pe ambalaj de către producător.</a:t>
            </a:r>
          </a:p>
          <a:p>
            <a:pPr marL="285750" indent="-285750" algn="just">
              <a:buFont typeface="Arial" panose="020B0604020202020204" pitchFamily="34" charset="0"/>
              <a:buChar char="•"/>
            </a:pPr>
            <a:r>
              <a:rPr lang="vi-VN" sz="1600" b="1" dirty="0">
                <a:latin typeface="Times New Roman" pitchFamily="18" charset="0"/>
                <a:cs typeface="Times New Roman" pitchFamily="18" charset="0"/>
              </a:rPr>
              <a:t>La începutul fiecărui an de studii, apa potabilă trebuie să fie supusă unei testări conform parametrilor reglementați </a:t>
            </a:r>
            <a:r>
              <a:rPr lang="vi-VN" sz="1600" dirty="0">
                <a:latin typeface="Times New Roman" pitchFamily="18" charset="0"/>
                <a:cs typeface="Times New Roman" pitchFamily="18" charset="0"/>
              </a:rPr>
              <a:t>în Regulamentul sanitar privind supravegherea și monitorizarea calității apei potabile, aprobat prin Hotărârea Guvernului nr. 651/2023.</a:t>
            </a:r>
          </a:p>
          <a:p>
            <a:pPr marL="285750" indent="-285750" algn="just">
              <a:buFont typeface="Arial" panose="020B0604020202020204" pitchFamily="34" charset="0"/>
              <a:buChar char="•"/>
            </a:pPr>
            <a:r>
              <a:rPr lang="vi-VN" sz="1600" dirty="0">
                <a:latin typeface="Times New Roman" pitchFamily="18" charset="0"/>
                <a:cs typeface="Times New Roman" pitchFamily="18" charset="0"/>
              </a:rPr>
              <a:t>Instituțiile de învățământ trebuie să fie conectate la sistemul de canalizare. În localitățile fără sisteme centralizate de canalizare, trebuie să fie instalate sisteme locale autorizate pentru colectarea, epurarea şi deversarea apelor menajere epurate, în conformitate cu normele aplicabile în Republica Moldova, pentru a preveni poluarea solului, apei şi aerului. </a:t>
            </a:r>
          </a:p>
          <a:p>
            <a:pPr algn="just"/>
            <a:r>
              <a:rPr lang="vi-VN" sz="1600" b="1" dirty="0">
                <a:latin typeface="Times New Roman" pitchFamily="18" charset="0"/>
                <a:cs typeface="Times New Roman" pitchFamily="18" charset="0"/>
              </a:rPr>
              <a:t>Când sunt utilizate surse de apă, altele de</a:t>
            </a:r>
            <a:r>
              <a:rPr lang="ro-RO" sz="1600" b="1" dirty="0">
                <a:latin typeface="Times New Roman" pitchFamily="18" charset="0"/>
                <a:cs typeface="Times New Roman" pitchFamily="18" charset="0"/>
              </a:rPr>
              <a:t>câ</a:t>
            </a:r>
            <a:r>
              <a:rPr lang="vi-VN" sz="1600" b="1" dirty="0">
                <a:latin typeface="Times New Roman" pitchFamily="18" charset="0"/>
                <a:cs typeface="Times New Roman" pitchFamily="18" charset="0"/>
              </a:rPr>
              <a:t>t rețelele publice (fântâni, sonde), apa trebuie adusă la condițiile de apă potabilă. În acest scop trebuie să fie instalate echipamente de dezinfectare și/sau de purificare a apei. Înregistrări</a:t>
            </a:r>
            <a:r>
              <a:rPr lang="ro-RO" sz="1600" b="1" dirty="0">
                <a:latin typeface="Times New Roman" pitchFamily="18" charset="0"/>
                <a:cs typeface="Times New Roman" pitchFamily="18" charset="0"/>
              </a:rPr>
              <a:t> </a:t>
            </a:r>
            <a:r>
              <a:rPr lang="vi-VN" sz="1600" b="1" dirty="0">
                <a:latin typeface="Times New Roman" pitchFamily="18" charset="0"/>
                <a:cs typeface="Times New Roman" pitchFamily="18" charset="0"/>
              </a:rPr>
              <a:t>a controalelor parametrilor apei efectuate trebuie să fie păstrate</a:t>
            </a:r>
            <a:r>
              <a:rPr lang="vi-VN" sz="1600" dirty="0">
                <a:latin typeface="Times New Roman" pitchFamily="18" charset="0"/>
                <a:cs typeface="Times New Roman" pitchFamily="18" charset="0"/>
              </a:rPr>
              <a:t>. </a:t>
            </a:r>
            <a:endParaRPr lang="ro-RO" sz="1600" dirty="0">
              <a:latin typeface="Times New Roman" pitchFamily="18" charset="0"/>
              <a:cs typeface="Times New Roman" pitchFamily="18" charset="0"/>
            </a:endParaRPr>
          </a:p>
          <a:p>
            <a:pPr algn="just"/>
            <a:endParaRPr lang="vi-VN" sz="1600" dirty="0">
              <a:latin typeface="Times New Roman" pitchFamily="18" charset="0"/>
              <a:cs typeface="Times New Roman" pitchFamily="18" charset="0"/>
            </a:endParaRPr>
          </a:p>
          <a:p>
            <a:pPr algn="just">
              <a:lnSpc>
                <a:spcPct val="150000"/>
              </a:lnSpc>
            </a:pPr>
            <a:endParaRPr lang="en-US" sz="32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14</a:t>
            </a:fld>
            <a:endParaRPr lang="en-US" dirty="0"/>
          </a:p>
        </p:txBody>
      </p:sp>
      <p:pic>
        <p:nvPicPr>
          <p:cNvPr id="6" name="Picture 8" descr="Logo">
            <a:extLst>
              <a:ext uri="{FF2B5EF4-FFF2-40B4-BE49-F238E27FC236}">
                <a16:creationId xmlns:a16="http://schemas.microsoft.com/office/drawing/2014/main" id="{CD83F66E-02B9-4428-9AF8-D1BB82ED1900}"/>
              </a:ext>
            </a:extLst>
          </p:cNvPr>
          <p:cNvPicPr>
            <a:picLocks noChangeAspect="1" noChangeArrowheads="1"/>
          </p:cNvPicPr>
          <p:nvPr/>
        </p:nvPicPr>
        <p:blipFill>
          <a:blip r:embed="rId3" cstate="print"/>
          <a:srcRect/>
          <a:stretch>
            <a:fillRect/>
          </a:stretch>
        </p:blipFill>
        <p:spPr bwMode="auto">
          <a:xfrm>
            <a:off x="11215922" y="82296"/>
            <a:ext cx="899161" cy="916996"/>
          </a:xfrm>
          <a:prstGeom prst="rect">
            <a:avLst/>
          </a:prstGeom>
          <a:noFill/>
          <a:ln w="9525">
            <a:noFill/>
            <a:miter lim="800000"/>
            <a:headEnd/>
            <a:tailEnd/>
          </a:ln>
        </p:spPr>
      </p:pic>
    </p:spTree>
    <p:extLst>
      <p:ext uri="{BB962C8B-B14F-4D97-AF65-F5344CB8AC3E}">
        <p14:creationId xmlns:p14="http://schemas.microsoft.com/office/powerpoint/2010/main" val="120784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576074" y="57588"/>
            <a:ext cx="10515600" cy="1323156"/>
          </a:xfrm>
        </p:spPr>
        <p:txBody>
          <a:bodyPr/>
          <a:lstStyle/>
          <a:p>
            <a:pPr algn="ctr"/>
            <a:r>
              <a:rPr lang="ro-RO" sz="2800" b="1" dirty="0">
                <a:solidFill>
                  <a:srgbClr val="FF0000"/>
                </a:solidFill>
                <a:latin typeface="Times New Roman" pitchFamily="18" charset="0"/>
                <a:cs typeface="Times New Roman" pitchFamily="18" charset="0"/>
              </a:rPr>
              <a:t>TIPURILE DE CONTAMINARE A PRODUSELOR ALIMENTARE :</a:t>
            </a:r>
            <a:endParaRPr lang="en-US" sz="2800" b="1" dirty="0">
              <a:solidFill>
                <a:srgbClr val="FF0000"/>
              </a:solidFill>
              <a:latin typeface="Times New Roman" pitchFamily="18" charset="0"/>
              <a:cs typeface="Times New Roman" pitchFamily="18" charset="0"/>
            </a:endParaRP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15</a:t>
            </a:fld>
            <a:endParaRPr lang="en-US" dirty="0"/>
          </a:p>
        </p:txBody>
      </p:sp>
      <p:sp>
        <p:nvSpPr>
          <p:cNvPr id="3" name="Объект 2"/>
          <p:cNvSpPr>
            <a:spLocks noGrp="1"/>
          </p:cNvSpPr>
          <p:nvPr>
            <p:ph idx="1"/>
          </p:nvPr>
        </p:nvSpPr>
        <p:spPr>
          <a:xfrm>
            <a:off x="576074" y="1482033"/>
            <a:ext cx="10515600" cy="4296975"/>
          </a:xfrm>
        </p:spPr>
        <p:txBody>
          <a:bodyPr/>
          <a:lstStyle/>
          <a:p>
            <a:pPr algn="just">
              <a:lnSpc>
                <a:spcPct val="150000"/>
              </a:lnSpc>
              <a:buFont typeface="Wingdings" pitchFamily="2" charset="2"/>
              <a:buChar char="Ø"/>
            </a:pPr>
            <a:r>
              <a:rPr lang="ro-RO" b="1" dirty="0">
                <a:latin typeface="Times New Roman" panose="02020603050405020304" pitchFamily="18" charset="0"/>
                <a:cs typeface="Times New Roman" panose="02020603050405020304" pitchFamily="18" charset="0"/>
              </a:rPr>
              <a:t>Pericole biologice – bacterii , virusuri, mucegaiuri și fungi, protozoare marine, paraziți; </a:t>
            </a:r>
          </a:p>
          <a:p>
            <a:pPr algn="just">
              <a:lnSpc>
                <a:spcPct val="150000"/>
              </a:lnSpc>
              <a:buFont typeface="Wingdings" pitchFamily="2" charset="2"/>
              <a:buChar char="Ø"/>
            </a:pPr>
            <a:r>
              <a:rPr lang="ro-RO" b="1" dirty="0">
                <a:latin typeface="Times New Roman" panose="02020603050405020304" pitchFamily="18" charset="0"/>
                <a:cs typeface="Times New Roman" panose="02020603050405020304" pitchFamily="18" charset="0"/>
              </a:rPr>
              <a:t>Pericole chimice – detergenți, pesticide, substanțe radioactive, antibiotice, aditivi, etc.;</a:t>
            </a:r>
          </a:p>
          <a:p>
            <a:pPr algn="just">
              <a:lnSpc>
                <a:spcPct val="150000"/>
              </a:lnSpc>
              <a:buFont typeface="Wingdings" pitchFamily="2" charset="2"/>
              <a:buChar char="Ø"/>
            </a:pPr>
            <a:r>
              <a:rPr lang="ro-RO" b="1" dirty="0">
                <a:latin typeface="Times New Roman" panose="02020603050405020304" pitchFamily="18" charset="0"/>
                <a:cs typeface="Times New Roman" panose="02020603050405020304" pitchFamily="18" charset="0"/>
              </a:rPr>
              <a:t> Pericole fizice – lemn, metale, sticlă, plastic, etc.;</a:t>
            </a:r>
            <a:endParaRPr lang="ru-RU" dirty="0">
              <a:latin typeface="Times New Roman" panose="02020603050405020304" pitchFamily="18" charset="0"/>
              <a:cs typeface="Times New Roman" panose="02020603050405020304" pitchFamily="18" charset="0"/>
            </a:endParaRPr>
          </a:p>
        </p:txBody>
      </p:sp>
      <p:pic>
        <p:nvPicPr>
          <p:cNvPr id="5" name="Picture 8" descr="Logo">
            <a:extLst>
              <a:ext uri="{FF2B5EF4-FFF2-40B4-BE49-F238E27FC236}">
                <a16:creationId xmlns:a16="http://schemas.microsoft.com/office/drawing/2014/main" id="{67840B69-7D3B-424C-8AA2-E1E2402D4E5A}"/>
              </a:ext>
            </a:extLst>
          </p:cNvPr>
          <p:cNvPicPr>
            <a:picLocks noChangeAspect="1" noChangeArrowheads="1"/>
          </p:cNvPicPr>
          <p:nvPr/>
        </p:nvPicPr>
        <p:blipFill>
          <a:blip r:embed="rId3" cstate="print"/>
          <a:srcRect/>
          <a:stretch>
            <a:fillRect/>
          </a:stretch>
        </p:blipFill>
        <p:spPr bwMode="auto">
          <a:xfrm>
            <a:off x="11027664" y="158877"/>
            <a:ext cx="916041" cy="917067"/>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C659BED5-B139-4BC3-880B-D5D253D52BD8}"/>
              </a:ext>
            </a:extLst>
          </p:cNvPr>
          <p:cNvPicPr>
            <a:picLocks noChangeAspect="1"/>
          </p:cNvPicPr>
          <p:nvPr/>
        </p:nvPicPr>
        <p:blipFill>
          <a:blip r:embed="rId4"/>
          <a:stretch>
            <a:fillRect/>
          </a:stretch>
        </p:blipFill>
        <p:spPr>
          <a:xfrm>
            <a:off x="8628184" y="3775767"/>
            <a:ext cx="2857500" cy="1600200"/>
          </a:xfrm>
          <a:prstGeom prst="rect">
            <a:avLst/>
          </a:prstGeom>
        </p:spPr>
      </p:pic>
    </p:spTree>
    <p:extLst>
      <p:ext uri="{BB962C8B-B14F-4D97-AF65-F5344CB8AC3E}">
        <p14:creationId xmlns:p14="http://schemas.microsoft.com/office/powerpoint/2010/main" val="123413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11837" y="143609"/>
            <a:ext cx="7625393" cy="4608700"/>
          </a:xfrm>
        </p:spPr>
        <p:txBody>
          <a:bodyPr>
            <a:noAutofit/>
          </a:bodyPr>
          <a:lstStyle/>
          <a:p>
            <a:pPr algn="ctr">
              <a:lnSpc>
                <a:spcPct val="150000"/>
              </a:lnSpc>
            </a:pPr>
            <a:r>
              <a:rPr lang="ro-RO" sz="4400" dirty="0">
                <a:solidFill>
                  <a:srgbClr val="FF0000"/>
                </a:solidFill>
                <a:latin typeface="Times New Roman" panose="02020603050405020304" pitchFamily="18" charset="0"/>
                <a:cs typeface="Times New Roman" panose="02020603050405020304" pitchFamily="18" charset="0"/>
              </a:rPr>
              <a:t>Nerespectarea normelor și cerințelor sanitar-veterinare aduce la contaminarea produselor alimentare și poate provoaca toxicoinfecții și boli diareice!</a:t>
            </a:r>
            <a:endParaRPr lang="ru-RU" sz="44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sz="16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16</a:t>
            </a:fld>
            <a:endParaRPr lang="en-US" dirty="0"/>
          </a:p>
        </p:txBody>
      </p:sp>
      <p:pic>
        <p:nvPicPr>
          <p:cNvPr id="3" name="Рисунок 2">
            <a:extLst>
              <a:ext uri="{FF2B5EF4-FFF2-40B4-BE49-F238E27FC236}">
                <a16:creationId xmlns:a16="http://schemas.microsoft.com/office/drawing/2014/main" id="{268A3B9D-8C18-48CF-A744-FA55FCE88427}"/>
              </a:ext>
            </a:extLst>
          </p:cNvPr>
          <p:cNvPicPr>
            <a:picLocks noChangeAspect="1"/>
          </p:cNvPicPr>
          <p:nvPr/>
        </p:nvPicPr>
        <p:blipFill>
          <a:blip r:embed="rId3"/>
          <a:stretch>
            <a:fillRect/>
          </a:stretch>
        </p:blipFill>
        <p:spPr>
          <a:xfrm>
            <a:off x="7990450" y="592534"/>
            <a:ext cx="2629252" cy="1743075"/>
          </a:xfrm>
          <a:prstGeom prst="rect">
            <a:avLst/>
          </a:prstGeom>
        </p:spPr>
      </p:pic>
      <p:pic>
        <p:nvPicPr>
          <p:cNvPr id="6" name="Рисунок 5">
            <a:extLst>
              <a:ext uri="{FF2B5EF4-FFF2-40B4-BE49-F238E27FC236}">
                <a16:creationId xmlns:a16="http://schemas.microsoft.com/office/drawing/2014/main" id="{21AE9EF2-4FDB-4AAE-B970-83FD770C7952}"/>
              </a:ext>
            </a:extLst>
          </p:cNvPr>
          <p:cNvPicPr>
            <a:picLocks noChangeAspect="1"/>
          </p:cNvPicPr>
          <p:nvPr/>
        </p:nvPicPr>
        <p:blipFill>
          <a:blip r:embed="rId4"/>
          <a:stretch>
            <a:fillRect/>
          </a:stretch>
        </p:blipFill>
        <p:spPr>
          <a:xfrm>
            <a:off x="7990450" y="2588455"/>
            <a:ext cx="3657600" cy="3235955"/>
          </a:xfrm>
          <a:prstGeom prst="rect">
            <a:avLst/>
          </a:prstGeom>
        </p:spPr>
      </p:pic>
      <p:pic>
        <p:nvPicPr>
          <p:cNvPr id="8" name="Picture 8" descr="Logo">
            <a:extLst>
              <a:ext uri="{FF2B5EF4-FFF2-40B4-BE49-F238E27FC236}">
                <a16:creationId xmlns:a16="http://schemas.microsoft.com/office/drawing/2014/main" id="{15941056-AFC0-4509-ADE6-3E42868DC82A}"/>
              </a:ext>
            </a:extLst>
          </p:cNvPr>
          <p:cNvPicPr>
            <a:picLocks noChangeAspect="1" noChangeArrowheads="1"/>
          </p:cNvPicPr>
          <p:nvPr/>
        </p:nvPicPr>
        <p:blipFill>
          <a:blip r:embed="rId5" cstate="print"/>
          <a:srcRect/>
          <a:stretch>
            <a:fillRect/>
          </a:stretch>
        </p:blipFill>
        <p:spPr bwMode="auto">
          <a:xfrm>
            <a:off x="11203042" y="110054"/>
            <a:ext cx="890016" cy="870665"/>
          </a:xfrm>
          <a:prstGeom prst="rect">
            <a:avLst/>
          </a:prstGeom>
          <a:noFill/>
          <a:ln w="9525">
            <a:noFill/>
            <a:miter lim="800000"/>
            <a:headEnd/>
            <a:tailEnd/>
          </a:ln>
        </p:spPr>
      </p:pic>
    </p:spTree>
    <p:extLst>
      <p:ext uri="{BB962C8B-B14F-4D97-AF65-F5344CB8AC3E}">
        <p14:creationId xmlns:p14="http://schemas.microsoft.com/office/powerpoint/2010/main" val="342911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7450E7-9043-44FF-9AA6-98AEB4EF624C}"/>
              </a:ext>
            </a:extLst>
          </p:cNvPr>
          <p:cNvSpPr>
            <a:spLocks noGrp="1"/>
          </p:cNvSpPr>
          <p:nvPr>
            <p:ph type="title"/>
          </p:nvPr>
        </p:nvSpPr>
        <p:spPr>
          <a:xfrm>
            <a:off x="576074" y="57588"/>
            <a:ext cx="10515600" cy="1021404"/>
          </a:xfrm>
        </p:spPr>
        <p:txBody>
          <a:bodyPr/>
          <a:lstStyle/>
          <a:p>
            <a:pPr algn="ctr"/>
            <a:r>
              <a:rPr lang="ro-RO" sz="2800" dirty="0">
                <a:solidFill>
                  <a:srgbClr val="FF0000"/>
                </a:solidFill>
                <a:latin typeface="Times New Roman" pitchFamily="18" charset="0"/>
                <a:cs typeface="Times New Roman" pitchFamily="18" charset="0"/>
              </a:rPr>
              <a:t>MĂSURI DE PREVENIRE A PERICOLELOR</a:t>
            </a:r>
            <a:endParaRPr lang="ru-MD" sz="2800" dirty="0">
              <a:solidFill>
                <a:srgbClr val="FF0000"/>
              </a:solidFill>
            </a:endParaRPr>
          </a:p>
        </p:txBody>
      </p:sp>
      <p:sp>
        <p:nvSpPr>
          <p:cNvPr id="3" name="Объект 2">
            <a:extLst>
              <a:ext uri="{FF2B5EF4-FFF2-40B4-BE49-F238E27FC236}">
                <a16:creationId xmlns:a16="http://schemas.microsoft.com/office/drawing/2014/main" id="{A72C0A74-D110-4465-8FFB-A7BDB33DD151}"/>
              </a:ext>
            </a:extLst>
          </p:cNvPr>
          <p:cNvSpPr>
            <a:spLocks noGrp="1"/>
          </p:cNvSpPr>
          <p:nvPr>
            <p:ph idx="1"/>
          </p:nvPr>
        </p:nvSpPr>
        <p:spPr>
          <a:xfrm>
            <a:off x="154044" y="1078992"/>
            <a:ext cx="4264151" cy="4700016"/>
          </a:xfrm>
        </p:spPr>
        <p:txBody>
          <a:bodyPr>
            <a:normAutofit fontScale="92500" lnSpcReduction="10000"/>
          </a:bodyPr>
          <a:lstStyle/>
          <a:p>
            <a:pPr>
              <a:buFont typeface="Arial" panose="020B0604020202020204" pitchFamily="34" charset="0"/>
              <a:buChar char="•"/>
            </a:pPr>
            <a:r>
              <a:rPr lang="vi-VN" sz="2600" dirty="0">
                <a:latin typeface="Times New Roman" pitchFamily="18" charset="0"/>
                <a:cs typeface="Times New Roman" pitchFamily="18" charset="0"/>
              </a:rPr>
              <a:t>Siguranța apei </a:t>
            </a:r>
            <a:endParaRPr lang="ro-RO" sz="2600" dirty="0">
              <a:latin typeface="Times New Roman" pitchFamily="18" charset="0"/>
              <a:cs typeface="Times New Roman" pitchFamily="18" charset="0"/>
            </a:endParaRPr>
          </a:p>
          <a:p>
            <a:pPr>
              <a:buFont typeface="Arial" panose="020B0604020202020204" pitchFamily="34" charset="0"/>
              <a:buChar char="•"/>
            </a:pPr>
            <a:r>
              <a:rPr lang="vi-VN" sz="2600" dirty="0">
                <a:latin typeface="Times New Roman" pitchFamily="18" charset="0"/>
                <a:cs typeface="Times New Roman" pitchFamily="18" charset="0"/>
              </a:rPr>
              <a:t>Curățarea alimentelor și suprafețelor care vin în contact </a:t>
            </a:r>
            <a:r>
              <a:rPr lang="ro-RO" sz="2600" dirty="0">
                <a:latin typeface="Times New Roman" pitchFamily="18" charset="0"/>
                <a:cs typeface="Times New Roman" pitchFamily="18" charset="0"/>
              </a:rPr>
              <a:t>cu produsele alimentare</a:t>
            </a:r>
          </a:p>
          <a:p>
            <a:pPr>
              <a:buFont typeface="Arial" panose="020B0604020202020204" pitchFamily="34" charset="0"/>
              <a:buChar char="•"/>
            </a:pPr>
            <a:r>
              <a:rPr lang="vi-VN" sz="2600" dirty="0">
                <a:latin typeface="Times New Roman" pitchFamily="18" charset="0"/>
                <a:cs typeface="Times New Roman" pitchFamily="18" charset="0"/>
              </a:rPr>
              <a:t>Igienă personal și sănătate</a:t>
            </a:r>
            <a:endParaRPr lang="ro-RO" sz="2600" dirty="0">
              <a:latin typeface="Times New Roman" pitchFamily="18" charset="0"/>
              <a:cs typeface="Times New Roman" pitchFamily="18" charset="0"/>
            </a:endParaRPr>
          </a:p>
          <a:p>
            <a:pPr>
              <a:buFont typeface="Arial" panose="020B0604020202020204" pitchFamily="34" charset="0"/>
              <a:buChar char="•"/>
            </a:pPr>
            <a:r>
              <a:rPr lang="vi-VN" sz="2600" dirty="0">
                <a:latin typeface="Times New Roman" pitchFamily="18" charset="0"/>
                <a:cs typeface="Times New Roman" pitchFamily="18" charset="0"/>
              </a:rPr>
              <a:t>Prevenirea contaminării încrucișate </a:t>
            </a:r>
            <a:endParaRPr lang="ro-RO" sz="2600" dirty="0">
              <a:latin typeface="Times New Roman" pitchFamily="18" charset="0"/>
              <a:cs typeface="Times New Roman" pitchFamily="18" charset="0"/>
            </a:endParaRPr>
          </a:p>
          <a:p>
            <a:pPr>
              <a:buFont typeface="Arial" panose="020B0604020202020204" pitchFamily="34" charset="0"/>
              <a:buChar char="•"/>
            </a:pPr>
            <a:r>
              <a:rPr lang="vi-VN" sz="2600" dirty="0">
                <a:latin typeface="Times New Roman" pitchFamily="18" charset="0"/>
                <a:cs typeface="Times New Roman" pitchFamily="18" charset="0"/>
              </a:rPr>
              <a:t>Facilități pentru igiena personalului</a:t>
            </a:r>
            <a:endParaRPr lang="ro-RO" sz="2600" dirty="0">
              <a:latin typeface="Times New Roman" pitchFamily="18" charset="0"/>
              <a:cs typeface="Times New Roman" pitchFamily="18" charset="0"/>
            </a:endParaRPr>
          </a:p>
          <a:p>
            <a:pPr>
              <a:buFont typeface="Arial" panose="020B0604020202020204" pitchFamily="34" charset="0"/>
              <a:buChar char="•"/>
            </a:pPr>
            <a:r>
              <a:rPr lang="vi-VN" sz="2600" dirty="0">
                <a:latin typeface="Times New Roman" pitchFamily="18" charset="0"/>
                <a:cs typeface="Times New Roman" pitchFamily="18" charset="0"/>
              </a:rPr>
              <a:t>Protecția alimentelor împotriva contaminanților</a:t>
            </a:r>
            <a:endParaRPr lang="ro-RO" sz="2600" dirty="0">
              <a:latin typeface="Times New Roman" pitchFamily="18" charset="0"/>
              <a:cs typeface="Times New Roman" pitchFamily="18" charset="0"/>
            </a:endParaRPr>
          </a:p>
          <a:p>
            <a:pPr>
              <a:buFont typeface="Arial" panose="020B0604020202020204" pitchFamily="34" charset="0"/>
              <a:buChar char="•"/>
            </a:pPr>
            <a:r>
              <a:rPr lang="ro-RO" sz="2600" dirty="0">
                <a:latin typeface="Times New Roman" pitchFamily="18" charset="0"/>
                <a:cs typeface="Times New Roman" pitchFamily="18" charset="0"/>
              </a:rPr>
              <a:t>Eliminarea corectă</a:t>
            </a:r>
            <a:r>
              <a:rPr lang="vi-VN" sz="2600" dirty="0">
                <a:latin typeface="Times New Roman" pitchFamily="18" charset="0"/>
                <a:cs typeface="Times New Roman" pitchFamily="18" charset="0"/>
              </a:rPr>
              <a:t> deșeurilor</a:t>
            </a:r>
          </a:p>
          <a:p>
            <a:endParaRPr lang="ru-MD" dirty="0"/>
          </a:p>
        </p:txBody>
      </p:sp>
      <p:sp>
        <p:nvSpPr>
          <p:cNvPr id="5" name="Номер слайда 4">
            <a:extLst>
              <a:ext uri="{FF2B5EF4-FFF2-40B4-BE49-F238E27FC236}">
                <a16:creationId xmlns:a16="http://schemas.microsoft.com/office/drawing/2014/main" id="{876898BD-5CCC-4FBE-B76A-34D9E6005FF0}"/>
              </a:ext>
            </a:extLst>
          </p:cNvPr>
          <p:cNvSpPr>
            <a:spLocks noGrp="1"/>
          </p:cNvSpPr>
          <p:nvPr>
            <p:ph type="sldNum" sz="quarter" idx="12"/>
          </p:nvPr>
        </p:nvSpPr>
        <p:spPr/>
        <p:txBody>
          <a:bodyPr/>
          <a:lstStyle/>
          <a:p>
            <a:fld id="{58FB4751-880F-D840-AAA9-3A15815CC996}" type="slidenum">
              <a:rPr lang="en-US" smtClean="0"/>
              <a:t>17</a:t>
            </a:fld>
            <a:endParaRPr lang="en-US" dirty="0"/>
          </a:p>
        </p:txBody>
      </p:sp>
      <p:sp>
        <p:nvSpPr>
          <p:cNvPr id="7" name="Прямоугольник 6">
            <a:extLst>
              <a:ext uri="{FF2B5EF4-FFF2-40B4-BE49-F238E27FC236}">
                <a16:creationId xmlns:a16="http://schemas.microsoft.com/office/drawing/2014/main" id="{BCE8320C-3B16-415F-B349-FE81C1B89F6C}"/>
              </a:ext>
            </a:extLst>
          </p:cNvPr>
          <p:cNvSpPr/>
          <p:nvPr/>
        </p:nvSpPr>
        <p:spPr>
          <a:xfrm>
            <a:off x="8145194" y="1166842"/>
            <a:ext cx="3458059" cy="4524315"/>
          </a:xfrm>
          <a:prstGeom prst="rect">
            <a:avLst/>
          </a:prstGeom>
        </p:spPr>
        <p:txBody>
          <a:bodyPr wrap="square">
            <a:spAutoFit/>
          </a:bodyPr>
          <a:lstStyle/>
          <a:p>
            <a:pPr marL="342900" indent="-342900">
              <a:buFont typeface="Arial" panose="020B0604020202020204" pitchFamily="34" charset="0"/>
              <a:buChar char="•"/>
            </a:pPr>
            <a:r>
              <a:rPr lang="ro-RO" sz="2400" dirty="0">
                <a:latin typeface="Times New Roman" pitchFamily="18" charset="0"/>
                <a:cs typeface="Times New Roman" pitchFamily="18" charset="0"/>
              </a:rPr>
              <a:t>Acte ce afirmă proveniența produselor alimentare</a:t>
            </a:r>
            <a:endParaRPr lang="vi-VN" sz="2400" dirty="0">
              <a:latin typeface="Times New Roman" pitchFamily="18" charset="0"/>
              <a:cs typeface="Times New Roman" pitchFamily="18" charset="0"/>
            </a:endParaRPr>
          </a:p>
          <a:p>
            <a:pPr marL="342900" indent="-342900">
              <a:buFont typeface="Arial" panose="020B0604020202020204" pitchFamily="34" charset="0"/>
              <a:buChar char="•"/>
            </a:pPr>
            <a:r>
              <a:rPr lang="vi-VN" sz="2400" dirty="0">
                <a:latin typeface="Times New Roman" pitchFamily="18" charset="0"/>
                <a:cs typeface="Times New Roman" pitchFamily="18" charset="0"/>
              </a:rPr>
              <a:t>Instruire personal</a:t>
            </a:r>
            <a:r>
              <a:rPr lang="ro-RO" sz="2400" dirty="0">
                <a:latin typeface="Times New Roman" pitchFamily="18" charset="0"/>
                <a:cs typeface="Times New Roman" pitchFamily="18" charset="0"/>
              </a:rPr>
              <a:t>ului</a:t>
            </a:r>
            <a:endParaRPr lang="vi-VN" sz="2400" dirty="0">
              <a:latin typeface="Times New Roman" pitchFamily="18" charset="0"/>
              <a:cs typeface="Times New Roman" pitchFamily="18" charset="0"/>
            </a:endParaRPr>
          </a:p>
          <a:p>
            <a:pPr marL="342900" indent="-342900">
              <a:buFont typeface="Arial" panose="020B0604020202020204" pitchFamily="34" charset="0"/>
              <a:buChar char="•"/>
            </a:pPr>
            <a:r>
              <a:rPr lang="vi-VN" sz="2400" dirty="0">
                <a:latin typeface="Times New Roman" pitchFamily="18" charset="0"/>
                <a:cs typeface="Times New Roman" pitchFamily="18" charset="0"/>
              </a:rPr>
              <a:t>Control dăunători</a:t>
            </a:r>
            <a:r>
              <a:rPr lang="ro-RO" sz="2400" dirty="0">
                <a:latin typeface="Times New Roman" pitchFamily="18" charset="0"/>
                <a:cs typeface="Times New Roman" pitchFamily="18" charset="0"/>
              </a:rPr>
              <a:t>lor</a:t>
            </a:r>
            <a:endParaRPr lang="vi-VN" sz="2400" dirty="0">
              <a:latin typeface="Times New Roman" pitchFamily="18" charset="0"/>
              <a:cs typeface="Times New Roman" pitchFamily="18" charset="0"/>
            </a:endParaRPr>
          </a:p>
          <a:p>
            <a:pPr marL="342900" indent="-342900">
              <a:buFont typeface="Arial" panose="020B0604020202020204" pitchFamily="34" charset="0"/>
              <a:buChar char="•"/>
            </a:pPr>
            <a:r>
              <a:rPr lang="ro-RO" sz="2400" dirty="0">
                <a:latin typeface="Times New Roman" pitchFamily="18" charset="0"/>
                <a:cs typeface="Times New Roman" pitchFamily="18" charset="0"/>
              </a:rPr>
              <a:t>D</a:t>
            </a:r>
            <a:r>
              <a:rPr lang="vi-VN" sz="2400" dirty="0">
                <a:latin typeface="Times New Roman" pitchFamily="18" charset="0"/>
                <a:cs typeface="Times New Roman" pitchFamily="18" charset="0"/>
              </a:rPr>
              <a:t>epozitare adecvată a componentelor toxice</a:t>
            </a:r>
            <a:r>
              <a:rPr lang="ro-RO" sz="2400" dirty="0">
                <a:latin typeface="Times New Roman" pitchFamily="18" charset="0"/>
                <a:cs typeface="Times New Roman" pitchFamily="18" charset="0"/>
              </a:rPr>
              <a:t> (detergenți)</a:t>
            </a:r>
            <a:endParaRPr lang="vi-VN" sz="2400" dirty="0">
              <a:latin typeface="Times New Roman" pitchFamily="18" charset="0"/>
              <a:cs typeface="Times New Roman" pitchFamily="18" charset="0"/>
            </a:endParaRPr>
          </a:p>
          <a:p>
            <a:pPr marL="342900" indent="-342900">
              <a:buFont typeface="Arial" panose="020B0604020202020204" pitchFamily="34" charset="0"/>
              <a:buChar char="•"/>
            </a:pPr>
            <a:r>
              <a:rPr lang="vi-VN" sz="2400" dirty="0">
                <a:latin typeface="Times New Roman" pitchFamily="18" charset="0"/>
                <a:cs typeface="Times New Roman" pitchFamily="18" charset="0"/>
              </a:rPr>
              <a:t>Controlul furnizorilor</a:t>
            </a:r>
          </a:p>
          <a:p>
            <a:pPr marL="342900" indent="-342900">
              <a:buFont typeface="Arial" panose="020B0604020202020204" pitchFamily="34" charset="0"/>
              <a:buChar char="•"/>
            </a:pPr>
            <a:r>
              <a:rPr lang="ro-RO" sz="2400" dirty="0">
                <a:latin typeface="Times New Roman" pitchFamily="18" charset="0"/>
                <a:cs typeface="Times New Roman" pitchFamily="18" charset="0"/>
              </a:rPr>
              <a:t>Condițiile de d</a:t>
            </a:r>
            <a:r>
              <a:rPr lang="vi-VN" sz="2400" dirty="0">
                <a:latin typeface="Times New Roman" pitchFamily="18" charset="0"/>
                <a:cs typeface="Times New Roman" pitchFamily="18" charset="0"/>
              </a:rPr>
              <a:t>epozitare</a:t>
            </a:r>
            <a:r>
              <a:rPr lang="ro-RO" sz="2400" dirty="0">
                <a:latin typeface="Times New Roman" pitchFamily="18" charset="0"/>
                <a:cs typeface="Times New Roman" pitchFamily="18" charset="0"/>
              </a:rPr>
              <a:t> conform informației de pe ambalaje</a:t>
            </a:r>
            <a:endParaRPr lang="vi-VN" sz="2400" dirty="0">
              <a:latin typeface="Times New Roman" pitchFamily="18" charset="0"/>
              <a:cs typeface="Times New Roman" pitchFamily="18" charset="0"/>
            </a:endParaRPr>
          </a:p>
        </p:txBody>
      </p:sp>
      <p:pic>
        <p:nvPicPr>
          <p:cNvPr id="10" name="Picture 8" descr="Logo">
            <a:extLst>
              <a:ext uri="{FF2B5EF4-FFF2-40B4-BE49-F238E27FC236}">
                <a16:creationId xmlns:a16="http://schemas.microsoft.com/office/drawing/2014/main" id="{CE23704A-9CB9-4992-8455-DBA7B5E3908E}"/>
              </a:ext>
            </a:extLst>
          </p:cNvPr>
          <p:cNvPicPr>
            <a:picLocks noChangeAspect="1" noChangeArrowheads="1"/>
          </p:cNvPicPr>
          <p:nvPr/>
        </p:nvPicPr>
        <p:blipFill>
          <a:blip r:embed="rId2" cstate="print"/>
          <a:srcRect/>
          <a:stretch>
            <a:fillRect/>
          </a:stretch>
        </p:blipFill>
        <p:spPr bwMode="auto">
          <a:xfrm>
            <a:off x="10936941" y="325615"/>
            <a:ext cx="935253" cy="890537"/>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779ACF87-3E36-4666-AD76-C12D57151ACD}"/>
              </a:ext>
            </a:extLst>
          </p:cNvPr>
          <p:cNvPicPr>
            <a:picLocks noChangeAspect="1"/>
          </p:cNvPicPr>
          <p:nvPr/>
        </p:nvPicPr>
        <p:blipFill>
          <a:blip r:embed="rId3"/>
          <a:stretch>
            <a:fillRect/>
          </a:stretch>
        </p:blipFill>
        <p:spPr>
          <a:xfrm>
            <a:off x="4418195" y="1216152"/>
            <a:ext cx="3726999" cy="4475005"/>
          </a:xfrm>
          <a:prstGeom prst="rect">
            <a:avLst/>
          </a:prstGeom>
        </p:spPr>
      </p:pic>
    </p:spTree>
    <p:extLst>
      <p:ext uri="{BB962C8B-B14F-4D97-AF65-F5344CB8AC3E}">
        <p14:creationId xmlns:p14="http://schemas.microsoft.com/office/powerpoint/2010/main" val="106861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417444"/>
            <a:ext cx="9144000" cy="3140589"/>
          </a:xfrm>
        </p:spPr>
        <p:txBody>
          <a:bodyPr/>
          <a:lstStyle/>
          <a:p>
            <a:r>
              <a:rPr lang="ro-MO" dirty="0"/>
              <a:t>Mulțum</a:t>
            </a:r>
            <a:r>
              <a:rPr lang="ro-MD" dirty="0"/>
              <a:t>im</a:t>
            </a:r>
            <a:r>
              <a:rPr lang="ro-MO" dirty="0"/>
              <a:t> pentru atenție</a:t>
            </a:r>
            <a:r>
              <a:rPr lang="ro-MD" dirty="0"/>
              <a:t>!</a:t>
            </a:r>
            <a:endParaRPr lang="en-US" dirty="0"/>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704385" y="1170432"/>
            <a:ext cx="6229531" cy="2442780"/>
          </a:xfrm>
        </p:spPr>
        <p:txBody>
          <a:bodyPr/>
          <a:lstStyle/>
          <a:p>
            <a:r>
              <a:rPr lang="ro-MO" dirty="0"/>
              <a:t>Cadrul Normativ</a:t>
            </a:r>
            <a:endParaRPr lang="en-US" dirty="0"/>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543724052"/>
              </p:ext>
            </p:extLst>
          </p:nvPr>
        </p:nvGraphicFramePr>
        <p:xfrm>
          <a:off x="7010401" y="1463040"/>
          <a:ext cx="5048251" cy="16435896"/>
        </p:xfrm>
        <a:graphic>
          <a:graphicData uri="http://schemas.openxmlformats.org/drawingml/2006/table">
            <a:tbl>
              <a:tblPr firstRow="1" bandRow="1"/>
              <a:tblGrid>
                <a:gridCol w="5048251">
                  <a:extLst>
                    <a:ext uri="{9D8B030D-6E8A-4147-A177-3AD203B41FA5}">
                      <a16:colId xmlns:a16="http://schemas.microsoft.com/office/drawing/2014/main" val="1563570424"/>
                    </a:ext>
                  </a:extLst>
                </a:gridCol>
              </a:tblGrid>
              <a:tr h="16435896">
                <a:tc>
                  <a:txBody>
                    <a:bodyPr/>
                    <a:lstStyle/>
                    <a:p>
                      <a:pPr marL="342900" marR="0" lvl="0" indent="-342900" algn="just" defTabSz="914400" eaLnBrk="1" fontAlgn="auto" latinLnBrk="0" hangingPunct="1">
                        <a:lnSpc>
                          <a:spcPct val="80000"/>
                        </a:lnSpc>
                        <a:spcBef>
                          <a:spcPts val="0"/>
                        </a:spcBef>
                        <a:spcAft>
                          <a:spcPts val="0"/>
                        </a:spcAft>
                        <a:buClrTx/>
                        <a:buSzTx/>
                        <a:buFont typeface="Wingdings" pitchFamily="2" charset="2"/>
                        <a:buChar char="v"/>
                        <a:tabLst/>
                        <a:defRPr/>
                      </a:pPr>
                      <a:r>
                        <a:rPr kumimoji="0" lang="ro-RO" altLang="ro-RO" sz="2400" b="1" i="0" u="none" strike="noStrike" kern="0" cap="none" spc="0" normalizeH="0" baseline="0" noProof="0" dirty="0">
                          <a:ln>
                            <a:noFill/>
                          </a:ln>
                          <a:solidFill>
                            <a:schemeClr val="tx1"/>
                          </a:solidFill>
                          <a:effectLst/>
                          <a:uLnTx/>
                          <a:uFillTx/>
                          <a:latin typeface="Times New Roman" pitchFamily="18" charset="0"/>
                          <a:cs typeface="Times New Roman" pitchFamily="18" charset="0"/>
                        </a:rPr>
                        <a:t>Hotărârea</a:t>
                      </a:r>
                      <a:r>
                        <a:rPr kumimoji="0" lang="ro-RO" altLang="ro-RO" sz="24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 Guvernului </a:t>
                      </a:r>
                      <a:r>
                        <a:rPr kumimoji="0" lang="ro-RO" altLang="ro-RO" sz="2400" b="1" i="0" u="none" strike="noStrike" kern="0" cap="none" spc="0" normalizeH="0" baseline="0" noProof="0" dirty="0">
                          <a:ln>
                            <a:noFill/>
                          </a:ln>
                          <a:solidFill>
                            <a:schemeClr val="tx1"/>
                          </a:solidFill>
                          <a:effectLst/>
                          <a:uLnTx/>
                          <a:uFillTx/>
                          <a:latin typeface="Times New Roman" pitchFamily="18" charset="0"/>
                          <a:cs typeface="Times New Roman" pitchFamily="18" charset="0"/>
                        </a:rPr>
                        <a:t>Nr. 722 </a:t>
                      </a:r>
                      <a:r>
                        <a:rPr kumimoji="0" lang="ro-RO" altLang="ro-RO" sz="24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din 18.07.2018 pentru aprobarea </a:t>
                      </a:r>
                      <a:r>
                        <a:rPr kumimoji="0" lang="ro-RO" altLang="ro-RO" sz="2400" b="1" i="0" u="none" strike="noStrike" kern="0" cap="none" spc="0" normalizeH="0" baseline="0" noProof="0" dirty="0">
                          <a:ln>
                            <a:noFill/>
                          </a:ln>
                          <a:solidFill>
                            <a:schemeClr val="tx1"/>
                          </a:solidFill>
                          <a:effectLst/>
                          <a:uLnTx/>
                          <a:uFillTx/>
                          <a:latin typeface="Times New Roman" pitchFamily="18" charset="0"/>
                          <a:cs typeface="Times New Roman" pitchFamily="18" charset="0"/>
                        </a:rPr>
                        <a:t>Instrucțiunii privind organizarea alimentației</a:t>
                      </a:r>
                      <a:r>
                        <a:rPr kumimoji="0" lang="ro-RO" altLang="ro-RO" sz="2400" b="1" i="0" u="none" strike="noStrike" kern="0" cap="none" spc="0" normalizeH="0" noProof="0" dirty="0">
                          <a:ln>
                            <a:noFill/>
                          </a:ln>
                          <a:solidFill>
                            <a:schemeClr val="tx1"/>
                          </a:solidFill>
                          <a:effectLst/>
                          <a:uLnTx/>
                          <a:uFillTx/>
                          <a:latin typeface="Times New Roman" pitchFamily="18" charset="0"/>
                          <a:cs typeface="Times New Roman" pitchFamily="18" charset="0"/>
                        </a:rPr>
                        <a:t> copiilor și elevilor în instituțiile de învățămînt general</a:t>
                      </a:r>
                      <a:endParaRPr kumimoji="0" lang="ro-RO" altLang="ro-RO" sz="2400" b="1"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a:p>
                      <a:pPr marL="342900" marR="0" lvl="0" indent="-342900" algn="just" defTabSz="914400" eaLnBrk="1" fontAlgn="auto" latinLnBrk="0" hangingPunct="1">
                        <a:lnSpc>
                          <a:spcPct val="80000"/>
                        </a:lnSpc>
                        <a:spcBef>
                          <a:spcPts val="0"/>
                        </a:spcBef>
                        <a:spcAft>
                          <a:spcPts val="0"/>
                        </a:spcAft>
                        <a:buClrTx/>
                        <a:buSzTx/>
                        <a:buFont typeface="Wingdings" pitchFamily="2" charset="2"/>
                        <a:buChar char="v"/>
                        <a:tabLst/>
                        <a:defRPr/>
                      </a:pPr>
                      <a:endParaRPr kumimoji="0" lang="ro-RO" altLang="ro-RO" sz="2400" b="1"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a:p>
                      <a:pPr marL="342900" marR="0" lvl="0" indent="-342900" algn="l" defTabSz="914400" eaLnBrk="1" fontAlgn="auto" latinLnBrk="0" hangingPunct="1">
                        <a:lnSpc>
                          <a:spcPct val="80000"/>
                        </a:lnSpc>
                        <a:spcBef>
                          <a:spcPts val="0"/>
                        </a:spcBef>
                        <a:spcAft>
                          <a:spcPts val="0"/>
                        </a:spcAft>
                        <a:buClrTx/>
                        <a:buSzTx/>
                        <a:buFont typeface="Wingdings" pitchFamily="2" charset="2"/>
                        <a:buChar char="v"/>
                        <a:tabLst/>
                        <a:defRPr/>
                      </a:pPr>
                      <a:r>
                        <a:rPr lang="ro-RO" altLang="ro-RO" sz="2400" b="1" kern="0" dirty="0">
                          <a:solidFill>
                            <a:schemeClr val="tx1"/>
                          </a:solidFill>
                          <a:latin typeface="Times New Roman" pitchFamily="18" charset="0"/>
                          <a:cs typeface="Times New Roman" pitchFamily="18" charset="0"/>
                        </a:rPr>
                        <a:t> Legea Nr.279 </a:t>
                      </a:r>
                      <a:r>
                        <a:rPr lang="ro-RO" altLang="ro-RO" sz="2400" kern="0" dirty="0">
                          <a:solidFill>
                            <a:schemeClr val="tx1"/>
                          </a:solidFill>
                          <a:latin typeface="Times New Roman" pitchFamily="18" charset="0"/>
                          <a:cs typeface="Times New Roman" pitchFamily="18" charset="0"/>
                        </a:rPr>
                        <a:t>din 15.12.2017 </a:t>
                      </a:r>
                      <a:r>
                        <a:rPr lang="ro-RO" altLang="ro-RO" sz="2400" b="1" kern="0" dirty="0">
                          <a:solidFill>
                            <a:schemeClr val="tx1"/>
                          </a:solidFill>
                          <a:latin typeface="Times New Roman" pitchFamily="18" charset="0"/>
                          <a:cs typeface="Times New Roman" pitchFamily="18" charset="0"/>
                        </a:rPr>
                        <a:t>privind informarea consumatorului cu privire la produsele alimentare</a:t>
                      </a:r>
                    </a:p>
                    <a:p>
                      <a:pPr marL="342900" marR="0" lvl="0" indent="-342900" algn="l" defTabSz="914400" eaLnBrk="1" fontAlgn="auto" latinLnBrk="0" hangingPunct="1">
                        <a:lnSpc>
                          <a:spcPct val="80000"/>
                        </a:lnSpc>
                        <a:spcBef>
                          <a:spcPts val="0"/>
                        </a:spcBef>
                        <a:spcAft>
                          <a:spcPts val="0"/>
                        </a:spcAft>
                        <a:buClrTx/>
                        <a:buSzTx/>
                        <a:buFont typeface="Wingdings" pitchFamily="2" charset="2"/>
                        <a:buChar char="v"/>
                        <a:tabLst/>
                        <a:defRPr/>
                      </a:pPr>
                      <a:endParaRPr lang="ro-RO" sz="2400" b="1" kern="0" dirty="0">
                        <a:solidFill>
                          <a:schemeClr val="tx1"/>
                        </a:solidFill>
                        <a:latin typeface="Times New Roman" pitchFamily="18" charset="0"/>
                        <a:cs typeface="Times New Roman" pitchFamily="18" charset="0"/>
                      </a:endParaRPr>
                    </a:p>
                    <a:p>
                      <a:pPr marL="342900" marR="0" lvl="0" indent="-342900" algn="l" defTabSz="914400" eaLnBrk="1" fontAlgn="auto" latinLnBrk="0" hangingPunct="1">
                        <a:lnSpc>
                          <a:spcPct val="80000"/>
                        </a:lnSpc>
                        <a:spcBef>
                          <a:spcPts val="0"/>
                        </a:spcBef>
                        <a:spcAft>
                          <a:spcPts val="0"/>
                        </a:spcAft>
                        <a:buClrTx/>
                        <a:buSzTx/>
                        <a:buFont typeface="Wingdings" pitchFamily="2" charset="2"/>
                        <a:buChar char="v"/>
                        <a:tabLst/>
                        <a:defRPr/>
                      </a:pPr>
                      <a:r>
                        <a:rPr lang="ro-RO" sz="2400" b="1" kern="0" dirty="0">
                          <a:solidFill>
                            <a:schemeClr val="tx1"/>
                          </a:solidFill>
                          <a:latin typeface="Times New Roman" pitchFamily="18" charset="0"/>
                          <a:cs typeface="Times New Roman" pitchFamily="18" charset="0"/>
                        </a:rPr>
                        <a:t>Hotărârea </a:t>
                      </a:r>
                      <a:r>
                        <a:rPr lang="ro-RO" sz="2400" b="0" kern="0" dirty="0">
                          <a:solidFill>
                            <a:schemeClr val="tx1"/>
                          </a:solidFill>
                          <a:latin typeface="Times New Roman" pitchFamily="18" charset="0"/>
                          <a:cs typeface="Times New Roman" pitchFamily="18" charset="0"/>
                        </a:rPr>
                        <a:t>Guvernului</a:t>
                      </a:r>
                      <a:r>
                        <a:rPr lang="ro-RO" sz="2400" b="1" kern="0" dirty="0">
                          <a:solidFill>
                            <a:schemeClr val="tx1"/>
                          </a:solidFill>
                          <a:latin typeface="Times New Roman" pitchFamily="18" charset="0"/>
                          <a:cs typeface="Times New Roman" pitchFamily="18" charset="0"/>
                        </a:rPr>
                        <a:t> nr. 492</a:t>
                      </a:r>
                      <a:r>
                        <a:rPr lang="ro-RO" sz="2400" b="0" kern="0" dirty="0">
                          <a:solidFill>
                            <a:schemeClr val="tx1"/>
                          </a:solidFill>
                          <a:latin typeface="Times New Roman" pitchFamily="18" charset="0"/>
                          <a:cs typeface="Times New Roman" pitchFamily="18" charset="0"/>
                        </a:rPr>
                        <a:t> din 10.09.2024 cu privire la aprobarea </a:t>
                      </a:r>
                      <a:r>
                        <a:rPr lang="ro-RO" sz="2400" b="1" kern="0" dirty="0">
                          <a:solidFill>
                            <a:schemeClr val="tx1"/>
                          </a:solidFill>
                          <a:latin typeface="Times New Roman" pitchFamily="18" charset="0"/>
                          <a:cs typeface="Times New Roman" pitchFamily="18" charset="0"/>
                        </a:rPr>
                        <a:t>Regulamentului sanitar pentru instituțiile de învățământ primar, secundar, ciclul I și II, și profesional tehnic</a:t>
                      </a:r>
                      <a:endParaRPr lang="ru-RU" sz="2400" dirty="0">
                        <a:solidFill>
                          <a:schemeClr val="tx1"/>
                        </a:solidFill>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bl>
          </a:graphicData>
        </a:graphic>
      </p:graphicFrame>
      <p:pic>
        <p:nvPicPr>
          <p:cNvPr id="5" name="Picture 8" descr="Logo">
            <a:extLst>
              <a:ext uri="{FF2B5EF4-FFF2-40B4-BE49-F238E27FC236}">
                <a16:creationId xmlns:a16="http://schemas.microsoft.com/office/drawing/2014/main" id="{8DE02779-E47B-41D5-9555-79462B6B20DD}"/>
              </a:ext>
            </a:extLst>
          </p:cNvPr>
          <p:cNvPicPr>
            <a:picLocks noChangeAspect="1" noChangeArrowheads="1"/>
          </p:cNvPicPr>
          <p:nvPr/>
        </p:nvPicPr>
        <p:blipFill>
          <a:blip r:embed="rId3" cstate="print"/>
          <a:srcRect/>
          <a:stretch>
            <a:fillRect/>
          </a:stretch>
        </p:blipFill>
        <p:spPr bwMode="auto">
          <a:xfrm>
            <a:off x="10963277" y="173531"/>
            <a:ext cx="1095375" cy="1095375"/>
          </a:xfrm>
          <a:prstGeom prst="rect">
            <a:avLst/>
          </a:prstGeom>
          <a:noFill/>
          <a:ln w="9525">
            <a:noFill/>
            <a:miter lim="800000"/>
            <a:headEnd/>
            <a:tailEnd/>
          </a:ln>
        </p:spPr>
      </p:pic>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0" y="82296"/>
            <a:ext cx="10987280" cy="984504"/>
          </a:xfrm>
        </p:spPr>
        <p:txBody>
          <a:bodyPr/>
          <a:lstStyle/>
          <a:p>
            <a:pPr algn="ctr"/>
            <a:r>
              <a:rPr lang="ro-RO" sz="2400" b="1" dirty="0">
                <a:solidFill>
                  <a:srgbClr val="FF0000"/>
                </a:solidFill>
                <a:latin typeface="Times New Roman" pitchFamily="18" charset="0"/>
                <a:cs typeface="Times New Roman" pitchFamily="18" charset="0"/>
              </a:rPr>
              <a:t>ACHIZIȚIONAREA PRODUSELOR ȘI/SAU A SERVICIILOR </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ALIMENTARE PENTRU INSTITUȚIILE DE ÎNVĂȚĂMÎNT GENERAL</a:t>
            </a:r>
            <a:endParaRPr lang="en-US" sz="2400"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409701"/>
            <a:ext cx="11044428" cy="4608700"/>
          </a:xfrm>
        </p:spPr>
        <p:txBody>
          <a:bodyPr>
            <a:noAutofit/>
          </a:bodyPr>
          <a:lstStyle/>
          <a:p>
            <a:r>
              <a:rPr lang="ro-MO" sz="2400" dirty="0">
                <a:latin typeface="Times New Roman" pitchFamily="18" charset="0"/>
                <a:cs typeface="Times New Roman" pitchFamily="18" charset="0"/>
              </a:rPr>
              <a:t>	</a:t>
            </a:r>
            <a:r>
              <a:rPr lang="ro-MO" sz="2000" dirty="0">
                <a:latin typeface="Times New Roman" pitchFamily="18" charset="0"/>
                <a:cs typeface="Times New Roman" pitchFamily="18" charset="0"/>
              </a:rPr>
              <a:t>A</a:t>
            </a:r>
            <a:r>
              <a:rPr lang="vi-VN" sz="2000" dirty="0">
                <a:latin typeface="Times New Roman" pitchFamily="18" charset="0"/>
                <a:cs typeface="Times New Roman" pitchFamily="18" charset="0"/>
              </a:rPr>
              <a:t>utorităţile administraţiei publice locale de nivelul înt</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i sau al doilea, instituţiile de învăţăm</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nt general cu personalitate juridică organizează achiziţii publice de bunuri și/sau servicii alimentare pentru instituțiile de învățăm</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nt general prin publicarea anunţului de participare, elaborarea caietului de sarcini, evaluarea ofertelor, organizarea concursului şi stabilirea c</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ştigătorului/c</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știgătorilor, încheierea contractelor de achiziţie în conformitate cu prevederile legislației din domeniul achizițiilor publice. </a:t>
            </a:r>
            <a:r>
              <a:rPr lang="vi-VN" sz="2000" b="1" dirty="0">
                <a:latin typeface="Times New Roman" pitchFamily="18" charset="0"/>
                <a:cs typeface="Times New Roman" pitchFamily="18" charset="0"/>
              </a:rPr>
              <a:t>Caietele de sarcini elaborate s</a:t>
            </a:r>
            <a:r>
              <a:rPr lang="ro-RO" sz="2000" b="1" dirty="0">
                <a:latin typeface="Times New Roman" pitchFamily="18" charset="0"/>
                <a:cs typeface="Times New Roman" pitchFamily="18" charset="0"/>
              </a:rPr>
              <a:t>u</a:t>
            </a:r>
            <a:r>
              <a:rPr lang="vi-VN" sz="2000" b="1" dirty="0">
                <a:latin typeface="Times New Roman" pitchFamily="18" charset="0"/>
                <a:cs typeface="Times New Roman" pitchFamily="18" charset="0"/>
              </a:rPr>
              <a:t>nt coordonate cu subdiviziunile teritoriale pentru siguranța alimentelor sub aspectul siguranței alimentelor. </a:t>
            </a:r>
            <a:br>
              <a:rPr lang="vi-VN" sz="2000" dirty="0">
                <a:latin typeface="Times New Roman" pitchFamily="18" charset="0"/>
                <a:cs typeface="Times New Roman" pitchFamily="18" charset="0"/>
              </a:rPr>
            </a:br>
            <a:r>
              <a:rPr lang="vi-VN" sz="2000" dirty="0">
                <a:latin typeface="Times New Roman" pitchFamily="18" charset="0"/>
                <a:cs typeface="Times New Roman" pitchFamily="18" charset="0"/>
              </a:rPr>
              <a:t>   </a:t>
            </a:r>
            <a:r>
              <a:rPr lang="ro-MO" sz="2000" dirty="0">
                <a:latin typeface="Times New Roman" pitchFamily="18" charset="0"/>
                <a:cs typeface="Times New Roman" pitchFamily="18" charset="0"/>
              </a:rPr>
              <a:t>	</a:t>
            </a:r>
            <a:r>
              <a:rPr lang="vi-VN" sz="2000" dirty="0">
                <a:latin typeface="Times New Roman" pitchFamily="18" charset="0"/>
                <a:cs typeface="Times New Roman" pitchFamily="18" charset="0"/>
              </a:rPr>
              <a:t>După desfășurarea achizițiilor privind livrarea produselor/serviciilor alimentare pentru instituțiile de învățăm</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nt general, autoritatea publică locală sau organul local de specialitate în domeniul învățăm</a:t>
            </a:r>
            <a:r>
              <a:rPr lang="ro-RO" sz="2000" dirty="0">
                <a:latin typeface="Times New Roman" pitchFamily="18" charset="0"/>
                <a:cs typeface="Times New Roman" pitchFamily="18" charset="0"/>
              </a:rPr>
              <a:t>â</a:t>
            </a:r>
            <a:r>
              <a:rPr lang="vi-VN" sz="2000" dirty="0">
                <a:latin typeface="Times New Roman" pitchFamily="18" charset="0"/>
                <a:cs typeface="Times New Roman" pitchFamily="18" charset="0"/>
              </a:rPr>
              <a:t>ntului, după caz, eliberează instituțiilor lista produselor cu denumirile concrete și standardele solicitate în cadrul procedurilor de achiziție desfășurate, lista agenților economici furnizori de produse alimentare cu datele de contact, copia contractelor de achiziție, alte informații relevante</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3</a:t>
            </a:fld>
            <a:endParaRPr lang="en-US" dirty="0"/>
          </a:p>
        </p:txBody>
      </p:sp>
      <p:pic>
        <p:nvPicPr>
          <p:cNvPr id="5" name="Picture 8" descr="Logo">
            <a:extLst>
              <a:ext uri="{FF2B5EF4-FFF2-40B4-BE49-F238E27FC236}">
                <a16:creationId xmlns:a16="http://schemas.microsoft.com/office/drawing/2014/main" id="{4CF5121E-4550-4099-AA48-522273CD63A5}"/>
              </a:ext>
            </a:extLst>
          </p:cNvPr>
          <p:cNvPicPr>
            <a:picLocks noChangeAspect="1" noChangeArrowheads="1"/>
          </p:cNvPicPr>
          <p:nvPr/>
        </p:nvPicPr>
        <p:blipFill>
          <a:blip r:embed="rId3" cstate="print"/>
          <a:srcRect/>
          <a:stretch>
            <a:fillRect/>
          </a:stretch>
        </p:blipFill>
        <p:spPr bwMode="auto">
          <a:xfrm>
            <a:off x="11122154" y="82296"/>
            <a:ext cx="987552" cy="963294"/>
          </a:xfrm>
          <a:prstGeom prst="rect">
            <a:avLst/>
          </a:prstGeom>
          <a:noFill/>
          <a:ln w="9525">
            <a:noFill/>
            <a:miter lim="800000"/>
            <a:headEnd/>
            <a:tailEnd/>
          </a:ln>
        </p:spPr>
      </p:pic>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13317" y="186789"/>
            <a:ext cx="10451594" cy="652810"/>
          </a:xfrm>
        </p:spPr>
        <p:txBody>
          <a:bodyPr/>
          <a:lstStyle/>
          <a:p>
            <a:pPr algn="ctr"/>
            <a:r>
              <a:rPr lang="ro-RO" sz="2400" b="1" dirty="0">
                <a:solidFill>
                  <a:srgbClr val="FF0000"/>
                </a:solidFill>
                <a:latin typeface="Times New Roman" pitchFamily="18" charset="0"/>
                <a:cs typeface="Times New Roman" pitchFamily="18" charset="0"/>
              </a:rPr>
              <a:t>CERINȚELE PENTRU ACHIZIȚIONAREA</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 PRODUSELOR ALIMENTARE</a:t>
            </a:r>
            <a:endParaRPr lang="en-US" sz="24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13317" y="839599"/>
            <a:ext cx="6075740" cy="4608700"/>
          </a:xfrm>
        </p:spPr>
        <p:txBody>
          <a:bodyPr>
            <a:noAutofit/>
          </a:bodyPr>
          <a:lstStyle/>
          <a:p>
            <a:pPr algn="just">
              <a:buFont typeface="Wingdings" pitchFamily="2" charset="2"/>
              <a:buChar char="§"/>
            </a:pPr>
            <a:r>
              <a:rPr lang="ro-RO" sz="2000" dirty="0">
                <a:latin typeface="Times New Roman" pitchFamily="18" charset="0"/>
                <a:cs typeface="Times New Roman" pitchFamily="18" charset="0"/>
              </a:rPr>
              <a:t> Produsele alimentare trebuie sa fie achiziționate numai de la agenți economici autorizați de către ANSA;</a:t>
            </a:r>
          </a:p>
          <a:p>
            <a:pPr algn="just">
              <a:buFont typeface="Wingdings" pitchFamily="2" charset="2"/>
              <a:buChar char="§"/>
            </a:pP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Agenții economici </a:t>
            </a:r>
            <a:r>
              <a:rPr lang="ro-RO" sz="2000" dirty="0">
                <a:latin typeface="Times New Roman" pitchFamily="18" charset="0"/>
                <a:cs typeface="Times New Roman" pitchFamily="18" charset="0"/>
              </a:rPr>
              <a:t>trebuie să </a:t>
            </a:r>
            <a:r>
              <a:rPr lang="vi-VN" sz="2000" dirty="0">
                <a:latin typeface="Times New Roman" pitchFamily="18" charset="0"/>
                <a:cs typeface="Times New Roman" pitchFamily="18" charset="0"/>
              </a:rPr>
              <a:t>livrez</a:t>
            </a:r>
            <a:r>
              <a:rPr lang="ro-RO" sz="2000" dirty="0">
                <a:latin typeface="Times New Roman" pitchFamily="18" charset="0"/>
                <a:cs typeface="Times New Roman" pitchFamily="18" charset="0"/>
              </a:rPr>
              <a:t>e în</a:t>
            </a:r>
            <a:r>
              <a:rPr lang="vi-VN" sz="2000" dirty="0">
                <a:latin typeface="Times New Roman" pitchFamily="18" charset="0"/>
                <a:cs typeface="Times New Roman" pitchFamily="18" charset="0"/>
              </a:rPr>
              <a:t> instituț</a:t>
            </a:r>
            <a:r>
              <a:rPr lang="ro-RO" sz="2000" dirty="0">
                <a:latin typeface="Times New Roman" pitchFamily="18" charset="0"/>
                <a:cs typeface="Times New Roman" pitchFamily="18" charset="0"/>
              </a:rPr>
              <a:t>ii</a:t>
            </a:r>
            <a:r>
              <a:rPr lang="vi-VN" sz="2000" dirty="0">
                <a:latin typeface="Times New Roman" pitchFamily="18" charset="0"/>
                <a:cs typeface="Times New Roman" pitchFamily="18" charset="0"/>
              </a:rPr>
              <a:t> produse de calitate, în ambalajul producătorului, cu indicarea clară a termenului de valabilitate de la data producerii, îmbutelierii, fabricării</a:t>
            </a:r>
            <a:r>
              <a:rPr lang="ro-RO" sz="2000" dirty="0">
                <a:latin typeface="Times New Roman" pitchFamily="18" charset="0"/>
                <a:cs typeface="Times New Roman" pitchFamily="18" charset="0"/>
              </a:rPr>
              <a:t> conform cerințelor;</a:t>
            </a:r>
          </a:p>
          <a:p>
            <a:pPr algn="just"/>
            <a:r>
              <a:rPr lang="ro-MO" sz="2000" dirty="0">
                <a:latin typeface="Times New Roman" pitchFamily="18" charset="0"/>
                <a:cs typeface="Times New Roman" pitchFamily="18" charset="0"/>
              </a:rPr>
              <a:t>     Conform Legii </a:t>
            </a:r>
            <a:r>
              <a:rPr lang="vi-VN" sz="2000" dirty="0">
                <a:latin typeface="Times New Roman" pitchFamily="18" charset="0"/>
                <a:cs typeface="Times New Roman" pitchFamily="18" charset="0"/>
              </a:rPr>
              <a:t>Nr. 373</a:t>
            </a:r>
            <a:r>
              <a:rPr lang="ro-MO" sz="2000" dirty="0">
                <a:latin typeface="Times New Roman" pitchFamily="18" charset="0"/>
                <a:cs typeface="Times New Roman" pitchFamily="18" charset="0"/>
              </a:rPr>
              <a:t> </a:t>
            </a:r>
            <a:r>
              <a:rPr lang="vi-VN" sz="2000" dirty="0">
                <a:latin typeface="Times New Roman" pitchFamily="18" charset="0"/>
                <a:cs typeface="Times New Roman" pitchFamily="18" charset="0"/>
              </a:rPr>
              <a:t>din 30-11-2023</a:t>
            </a:r>
            <a:r>
              <a:rPr lang="ro-MO" sz="2000" dirty="0">
                <a:latin typeface="Times New Roman" pitchFamily="18" charset="0"/>
                <a:cs typeface="Times New Roman" pitchFamily="18" charset="0"/>
              </a:rPr>
              <a:t> </a:t>
            </a:r>
            <a:r>
              <a:rPr lang="vi-VN" sz="2000" b="1" dirty="0">
                <a:latin typeface="Times New Roman" pitchFamily="18" charset="0"/>
                <a:cs typeface="Times New Roman" pitchFamily="18" charset="0"/>
              </a:rPr>
              <a:t>pentru modificarea unor acte</a:t>
            </a:r>
            <a:r>
              <a:rPr lang="ro-MO"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normative</a:t>
            </a:r>
            <a:r>
              <a:rPr lang="ro-MO" sz="2000" dirty="0">
                <a:latin typeface="Times New Roman" pitchFamily="18" charset="0"/>
                <a:cs typeface="Times New Roman" pitchFamily="18" charset="0"/>
              </a:rPr>
              <a:t> </a:t>
            </a:r>
            <a:r>
              <a:rPr lang="vi-VN" sz="2000" b="1" dirty="0">
                <a:latin typeface="Times New Roman" pitchFamily="18" charset="0"/>
                <a:cs typeface="Times New Roman" pitchFamily="18" charset="0"/>
              </a:rPr>
              <a:t>(privind facilitarea activității în domeniul alimentar</a:t>
            </a:r>
            <a:r>
              <a:rPr lang="ro-MO" sz="2000" b="1" dirty="0">
                <a:latin typeface="Times New Roman" pitchFamily="18" charset="0"/>
                <a:cs typeface="Times New Roman" pitchFamily="18" charset="0"/>
              </a:rPr>
              <a:t>)</a:t>
            </a:r>
            <a:r>
              <a:rPr lang="ro-MO" sz="2000" dirty="0">
                <a:latin typeface="Times New Roman" pitchFamily="18" charset="0"/>
                <a:cs typeface="Times New Roman" pitchFamily="18" charset="0"/>
              </a:rPr>
              <a:t> p</a:t>
            </a:r>
            <a:r>
              <a:rPr lang="vi-VN" sz="2000" dirty="0">
                <a:latin typeface="Times New Roman" pitchFamily="18" charset="0"/>
                <a:cs typeface="Times New Roman" pitchFamily="18" charset="0"/>
              </a:rPr>
              <a:t>rodusele alimentare </a:t>
            </a:r>
            <a:r>
              <a:rPr lang="ro-RO" sz="2000" dirty="0">
                <a:latin typeface="Times New Roman" pitchFamily="18" charset="0"/>
                <a:cs typeface="Times New Roman" pitchFamily="18" charset="0"/>
              </a:rPr>
              <a:t>trebuie sa fie</a:t>
            </a:r>
            <a:r>
              <a:rPr lang="vi-VN" sz="2000" dirty="0">
                <a:latin typeface="Times New Roman" pitchFamily="18" charset="0"/>
                <a:cs typeface="Times New Roman" pitchFamily="18" charset="0"/>
              </a:rPr>
              <a:t> însoţite de acte ce confirmă provenienţa şi calitatea acestora, și anume:</a:t>
            </a:r>
            <a:endParaRPr lang="ro-MO" sz="2000" dirty="0">
              <a:latin typeface="Times New Roman" pitchFamily="18" charset="0"/>
              <a:cs typeface="Times New Roman" pitchFamily="18" charset="0"/>
            </a:endParaRPr>
          </a:p>
          <a:p>
            <a:pPr marL="342900" indent="-342900" algn="just">
              <a:buFontTx/>
              <a:buChar char="-"/>
            </a:pPr>
            <a:r>
              <a:rPr lang="vi-VN" sz="2000" b="1" i="1" dirty="0">
                <a:latin typeface="Times New Roman" pitchFamily="18" charset="0"/>
                <a:cs typeface="Times New Roman" pitchFamily="18" charset="0"/>
              </a:rPr>
              <a:t>Certificatul de calitate</a:t>
            </a:r>
            <a:r>
              <a:rPr lang="ro-RO" sz="2000" b="1" i="1" dirty="0">
                <a:latin typeface="Times New Roman" pitchFamily="18" charset="0"/>
                <a:cs typeface="Times New Roman" pitchFamily="18" charset="0"/>
              </a:rPr>
              <a:t> </a:t>
            </a:r>
            <a:r>
              <a:rPr lang="ro-RO" sz="2000" i="1" dirty="0">
                <a:latin typeface="Times New Roman" pitchFamily="18" charset="0"/>
                <a:cs typeface="Times New Roman" pitchFamily="18" charset="0"/>
              </a:rPr>
              <a:t>(pentru produse de origine nonanimală, ex. băcănie, produse de panificație, fructe, legume, etc.)</a:t>
            </a:r>
            <a:r>
              <a:rPr lang="vi-VN" sz="2000" b="1" i="1" dirty="0">
                <a:latin typeface="Times New Roman" pitchFamily="18" charset="0"/>
                <a:cs typeface="Times New Roman" pitchFamily="18" charset="0"/>
              </a:rPr>
              <a:t> </a:t>
            </a:r>
            <a:r>
              <a:rPr lang="vi-VN" sz="2000" dirty="0">
                <a:latin typeface="Times New Roman" pitchFamily="18" charset="0"/>
                <a:cs typeface="Times New Roman" pitchFamily="18" charset="0"/>
              </a:rPr>
              <a:t>și modelul acestuia ca garant al calității și siguranței produselor asigurate de producător</a:t>
            </a:r>
            <a:r>
              <a:rPr lang="ro-MO" sz="2000" dirty="0">
                <a:latin typeface="Times New Roman" pitchFamily="18" charset="0"/>
                <a:cs typeface="Times New Roman" pitchFamily="18" charset="0"/>
              </a:rPr>
              <a:t> </a:t>
            </a:r>
            <a:r>
              <a:rPr lang="ro-RO" sz="2000" i="1" dirty="0">
                <a:latin typeface="Times New Roman" panose="02020603050405020304" pitchFamily="18" charset="0"/>
                <a:cs typeface="Times New Roman" panose="02020603050405020304" pitchFamily="18" charset="0"/>
              </a:rPr>
              <a:t>sau</a:t>
            </a:r>
          </a:p>
          <a:p>
            <a:pPr marL="342900" indent="-342900" algn="just">
              <a:buFontTx/>
              <a:buChar char="-"/>
            </a:pPr>
            <a:r>
              <a:rPr lang="ro-RO" sz="2000" i="1" dirty="0">
                <a:latin typeface="Times New Roman" panose="02020603050405020304" pitchFamily="18" charset="0"/>
                <a:cs typeface="Times New Roman" panose="02020603050405020304" pitchFamily="18" charset="0"/>
              </a:rPr>
              <a:t> </a:t>
            </a:r>
            <a:r>
              <a:rPr lang="ro-RO" sz="2000" b="1" i="1" dirty="0">
                <a:latin typeface="Times New Roman" panose="02020603050405020304" pitchFamily="18" charset="0"/>
                <a:cs typeface="Times New Roman" panose="02020603050405020304" pitchFamily="18" charset="0"/>
              </a:rPr>
              <a:t>Certificatul sanitar veterinar </a:t>
            </a:r>
            <a:r>
              <a:rPr lang="ro-RO" sz="2000" i="1" dirty="0">
                <a:latin typeface="Times New Roman" panose="02020603050405020304" pitchFamily="18" charset="0"/>
                <a:cs typeface="Times New Roman" panose="02020603050405020304" pitchFamily="18" charset="0"/>
              </a:rPr>
              <a:t>(pentru produsele de origine animală, ex.: carne, ouă, lapte, paște etc.).</a:t>
            </a:r>
            <a:br>
              <a:rPr lang="ro-RO" sz="2000" dirty="0"/>
            </a:br>
            <a:endParaRPr lang="vi-VN" sz="20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347" y="950116"/>
            <a:ext cx="4139363" cy="471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Logo">
            <a:extLst>
              <a:ext uri="{FF2B5EF4-FFF2-40B4-BE49-F238E27FC236}">
                <a16:creationId xmlns:a16="http://schemas.microsoft.com/office/drawing/2014/main" id="{6E04AE3F-8B76-41B5-8279-4D0C7DD07FBB}"/>
              </a:ext>
            </a:extLst>
          </p:cNvPr>
          <p:cNvPicPr>
            <a:picLocks noChangeAspect="1" noChangeArrowheads="1"/>
          </p:cNvPicPr>
          <p:nvPr/>
        </p:nvPicPr>
        <p:blipFill>
          <a:blip r:embed="rId4" cstate="print"/>
          <a:srcRect/>
          <a:stretch>
            <a:fillRect/>
          </a:stretch>
        </p:blipFill>
        <p:spPr bwMode="auto">
          <a:xfrm>
            <a:off x="11224710" y="76272"/>
            <a:ext cx="907945" cy="873844"/>
          </a:xfrm>
          <a:prstGeom prst="rect">
            <a:avLst/>
          </a:prstGeom>
          <a:noFill/>
          <a:ln w="9525">
            <a:noFill/>
            <a:miter lim="800000"/>
            <a:headEnd/>
            <a:tailEnd/>
          </a:ln>
        </p:spPr>
      </p:pic>
    </p:spTree>
    <p:extLst>
      <p:ext uri="{BB962C8B-B14F-4D97-AF65-F5344CB8AC3E}">
        <p14:creationId xmlns:p14="http://schemas.microsoft.com/office/powerpoint/2010/main" val="366226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073D0-6844-410C-BA80-FECB95C29925}"/>
              </a:ext>
            </a:extLst>
          </p:cNvPr>
          <p:cNvSpPr>
            <a:spLocks noGrp="1"/>
          </p:cNvSpPr>
          <p:nvPr>
            <p:ph type="title"/>
          </p:nvPr>
        </p:nvSpPr>
        <p:spPr>
          <a:xfrm>
            <a:off x="98612" y="82296"/>
            <a:ext cx="6980079" cy="931797"/>
          </a:xfrm>
        </p:spPr>
        <p:txBody>
          <a:bodyPr/>
          <a:lstStyle/>
          <a:p>
            <a:pPr algn="ctr"/>
            <a:r>
              <a:rPr lang="ro-RO" sz="2000" b="1" dirty="0">
                <a:solidFill>
                  <a:srgbClr val="FF0000"/>
                </a:solidFill>
                <a:latin typeface="Times New Roman" pitchFamily="18" charset="0"/>
                <a:cs typeface="Times New Roman" pitchFamily="18" charset="0"/>
              </a:rPr>
              <a:t>RECEPȚIONAREA PRODUSELOR LA DEPOZITUL </a:t>
            </a:r>
            <a:br>
              <a:rPr lang="ro-RO" sz="2000" b="1" dirty="0">
                <a:solidFill>
                  <a:srgbClr val="FF0000"/>
                </a:solidFill>
                <a:latin typeface="Times New Roman" pitchFamily="18" charset="0"/>
                <a:cs typeface="Times New Roman" pitchFamily="18" charset="0"/>
              </a:rPr>
            </a:br>
            <a:r>
              <a:rPr lang="ro-RO" sz="2000" b="1" dirty="0">
                <a:solidFill>
                  <a:srgbClr val="FF0000"/>
                </a:solidFill>
                <a:latin typeface="Times New Roman" pitchFamily="18" charset="0"/>
                <a:cs typeface="Times New Roman" pitchFamily="18" charset="0"/>
              </a:rPr>
              <a:t>ALIMENTAR DE LA AGENȚII ECONOMICI. </a:t>
            </a:r>
            <a:br>
              <a:rPr lang="ro-RO" sz="2000" b="1" dirty="0">
                <a:solidFill>
                  <a:srgbClr val="FF0000"/>
                </a:solidFill>
                <a:latin typeface="Times New Roman" pitchFamily="18" charset="0"/>
                <a:cs typeface="Times New Roman" pitchFamily="18" charset="0"/>
              </a:rPr>
            </a:br>
            <a:r>
              <a:rPr lang="ro-RO" sz="2000" b="1" dirty="0">
                <a:solidFill>
                  <a:srgbClr val="FF0000"/>
                </a:solidFill>
                <a:latin typeface="Times New Roman" pitchFamily="18" charset="0"/>
                <a:cs typeface="Times New Roman" pitchFamily="18" charset="0"/>
              </a:rPr>
              <a:t>Activitatea comisiei de triere.</a:t>
            </a:r>
            <a:endParaRPr lang="ru-MD" sz="2000" dirty="0"/>
          </a:p>
        </p:txBody>
      </p:sp>
      <p:sp>
        <p:nvSpPr>
          <p:cNvPr id="3" name="Текст 2">
            <a:extLst>
              <a:ext uri="{FF2B5EF4-FFF2-40B4-BE49-F238E27FC236}">
                <a16:creationId xmlns:a16="http://schemas.microsoft.com/office/drawing/2014/main" id="{8ADCE812-4915-4D8F-9EF5-E6D11EB944D9}"/>
              </a:ext>
            </a:extLst>
          </p:cNvPr>
          <p:cNvSpPr>
            <a:spLocks noGrp="1"/>
          </p:cNvSpPr>
          <p:nvPr>
            <p:ph type="body" sz="half" idx="2"/>
          </p:nvPr>
        </p:nvSpPr>
        <p:spPr>
          <a:xfrm>
            <a:off x="224117" y="1014094"/>
            <a:ext cx="6562165" cy="5004308"/>
          </a:xfrm>
        </p:spPr>
        <p:txBody>
          <a:bodyPr>
            <a:noAutofit/>
          </a:bodyPr>
          <a:lstStyle/>
          <a:p>
            <a:r>
              <a:rPr lang="en-US" b="1" i="1" dirty="0" err="1">
                <a:latin typeface="Times New Roman" panose="02020603050405020304" pitchFamily="18" charset="0"/>
                <a:cs typeface="Times New Roman" panose="02020603050405020304" pitchFamily="18" charset="0"/>
              </a:rPr>
              <a:t>Comisia</a:t>
            </a:r>
            <a:r>
              <a:rPr lang="en-US" b="1" i="1" dirty="0">
                <a:latin typeface="Times New Roman" panose="02020603050405020304" pitchFamily="18" charset="0"/>
                <a:cs typeface="Times New Roman" panose="02020603050405020304" pitchFamily="18" charset="0"/>
              </a:rPr>
              <a:t> de </a:t>
            </a:r>
            <a:r>
              <a:rPr lang="en-US" b="1" i="1" dirty="0" err="1">
                <a:latin typeface="Times New Roman" panose="02020603050405020304" pitchFamily="18" charset="0"/>
                <a:cs typeface="Times New Roman" panose="02020603050405020304" pitchFamily="18" charset="0"/>
              </a:rPr>
              <a:t>triere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constituie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începutul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fiecărui</a:t>
            </a:r>
            <a:r>
              <a:rPr lang="en-US" dirty="0">
                <a:latin typeface="Times New Roman" panose="02020603050405020304" pitchFamily="18" charset="0"/>
                <a:cs typeface="Times New Roman" panose="02020603050405020304" pitchFamily="18" charset="0"/>
              </a:rPr>
              <a:t> an de </a:t>
            </a:r>
            <a:r>
              <a:rPr lang="en-US" dirty="0" err="1">
                <a:latin typeface="Times New Roman" panose="02020603050405020304" pitchFamily="18" charset="0"/>
                <a:cs typeface="Times New Roman" panose="02020603050405020304" pitchFamily="18" charset="0"/>
              </a:rPr>
              <a:t>studii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calendaristic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triere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alcătuită</a:t>
            </a:r>
            <a:r>
              <a:rPr lang="en-US" dirty="0">
                <a:latin typeface="Times New Roman" panose="02020603050405020304" pitchFamily="18" charset="0"/>
                <a:cs typeface="Times New Roman" panose="02020603050405020304" pitchFamily="18" charset="0"/>
              </a:rPr>
              <a:t> din 3-4 </a:t>
            </a:r>
            <a:r>
              <a:rPr lang="en-US" dirty="0" err="1">
                <a:latin typeface="Times New Roman" panose="02020603050405020304" pitchFamily="18" charset="0"/>
                <a:cs typeface="Times New Roman" panose="02020603050405020304" pitchFamily="18" charset="0"/>
              </a:rPr>
              <a:t>membri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reprezentantul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administrației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instituției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lucrătorul</a:t>
            </a:r>
            <a:r>
              <a:rPr lang="en-US" dirty="0">
                <a:latin typeface="Times New Roman" panose="02020603050405020304" pitchFamily="18" charset="0"/>
                <a:cs typeface="Times New Roman" panose="02020603050405020304" pitchFamily="18" charset="0"/>
              </a:rPr>
              <a:t> medical;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bucătarul-șef</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bucătarul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Ordinul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adus</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cunoștința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comisiei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triere</a:t>
            </a:r>
            <a:r>
              <a:rPr lang="en-US" dirty="0">
                <a:latin typeface="Times New Roman" panose="02020603050405020304" pitchFamily="18" charset="0"/>
                <a:cs typeface="Times New Roman" panose="02020603050405020304" pitchFamily="18" charset="0"/>
              </a:rPr>
              <a:t> contra </a:t>
            </a:r>
            <a:r>
              <a:rPr lang="en-US" dirty="0" err="1">
                <a:latin typeface="Times New Roman" panose="02020603050405020304" pitchFamily="18" charset="0"/>
                <a:cs typeface="Times New Roman" panose="02020603050405020304" pitchFamily="18" charset="0"/>
              </a:rPr>
              <a:t>semnătură</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Comisia</a:t>
            </a:r>
            <a:r>
              <a:rPr lang="en-US" b="1" i="1" dirty="0">
                <a:latin typeface="Times New Roman" panose="02020603050405020304" pitchFamily="18" charset="0"/>
                <a:cs typeface="Times New Roman" panose="02020603050405020304" pitchFamily="18" charset="0"/>
              </a:rPr>
              <a:t> de </a:t>
            </a:r>
            <a:r>
              <a:rPr lang="en-US" b="1" i="1" dirty="0" err="1">
                <a:latin typeface="Times New Roman" panose="02020603050405020304" pitchFamily="18" charset="0"/>
                <a:cs typeface="Times New Roman" panose="02020603050405020304" pitchFamily="18" charset="0"/>
              </a:rPr>
              <a:t>triere</a:t>
            </a:r>
            <a:r>
              <a:rPr lang="en-US" b="1" i="1" dirty="0">
                <a:latin typeface="Times New Roman" panose="02020603050405020304" pitchFamily="18" charset="0"/>
                <a:cs typeface="Times New Roman" panose="02020603050405020304" pitchFamily="18" charset="0"/>
              </a:rPr>
              <a:t> are </a:t>
            </a:r>
            <a:r>
              <a:rPr lang="en-US" b="1" i="1" dirty="0" err="1">
                <a:latin typeface="Times New Roman" panose="02020603050405020304" pitchFamily="18" charset="0"/>
                <a:cs typeface="Times New Roman" panose="02020603050405020304" pitchFamily="18" charset="0"/>
              </a:rPr>
              <a:t>următoarele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responsabilități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asiste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recepționarea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materiei</a:t>
            </a:r>
            <a:r>
              <a:rPr lang="en-US" dirty="0">
                <a:latin typeface="Times New Roman" panose="02020603050405020304" pitchFamily="18" charset="0"/>
                <a:cs typeface="Times New Roman" panose="02020603050405020304" pitchFamily="18" charset="0"/>
              </a:rPr>
              <a:t> prime la </a:t>
            </a:r>
            <a:r>
              <a:rPr lang="en-US" dirty="0" err="1">
                <a:latin typeface="Times New Roman" panose="02020603050405020304" pitchFamily="18" charset="0"/>
                <a:cs typeface="Times New Roman" panose="02020603050405020304" pitchFamily="18" charset="0"/>
              </a:rPr>
              <a:t>blocul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monitorizeze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evalueze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corespunderea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sortimentului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cantității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produselor</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meniul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zilnic</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repartiție</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monitorizeze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corespunderea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normei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fiziologice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consum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copil</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elev</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indicațiile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meniului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aprecieze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bucatelor</a:t>
            </a:r>
            <a:r>
              <a:rPr lang="en-US" dirty="0">
                <a:latin typeface="Times New Roman" panose="02020603050405020304" pitchFamily="18" charset="0"/>
                <a:cs typeface="Times New Roman" panose="02020603050405020304" pitchFamily="18" charset="0"/>
              </a:rPr>
              <a:t> finite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indicatorii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organoleptici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culoare</a:t>
            </a:r>
            <a:r>
              <a:rPr lang="en-US" dirty="0">
                <a:latin typeface="Times New Roman" panose="02020603050405020304" pitchFamily="18" charset="0"/>
                <a:cs typeface="Times New Roman" panose="02020603050405020304" pitchFamily="18" charset="0"/>
              </a:rPr>
              <a:t>, stare </a:t>
            </a:r>
            <a:r>
              <a:rPr lang="en-US" dirty="0" err="1">
                <a:latin typeface="Times New Roman" panose="02020603050405020304" pitchFamily="18" charset="0"/>
                <a:cs typeface="Times New Roman" panose="02020603050405020304" pitchFamily="18" charset="0"/>
              </a:rPr>
              <a:t>exterioară</a:t>
            </a:r>
            <a:r>
              <a:rPr lang="en-US" dirty="0">
                <a:latin typeface="Times New Roman" panose="02020603050405020304" pitchFamily="18" charset="0"/>
                <a:cs typeface="Times New Roman" panose="02020603050405020304" pitchFamily="18" charset="0"/>
              </a:rPr>
              <a:t>, precum </a:t>
            </a:r>
            <a:r>
              <a:rPr lang="en-US" dirty="0" err="1">
                <a:latin typeface="Times New Roman" panose="02020603050405020304" pitchFamily="18" charset="0"/>
                <a:cs typeface="Times New Roman" panose="02020603050405020304" pitchFamily="18" charset="0"/>
              </a:rPr>
              <a:t>formă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transparență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consistență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miros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gust, cu 30 minute </a:t>
            </a:r>
            <a:r>
              <a:rPr lang="en-US" dirty="0" err="1">
                <a:latin typeface="Times New Roman" panose="02020603050405020304" pitchFamily="18" charset="0"/>
                <a:cs typeface="Times New Roman" panose="02020603050405020304" pitchFamily="18" charset="0"/>
              </a:rPr>
              <a:t>înainte</a:t>
            </a:r>
            <a:r>
              <a:rPr lang="en-US" dirty="0">
                <a:latin typeface="Times New Roman" panose="02020603050405020304" pitchFamily="18" charset="0"/>
                <a:cs typeface="Times New Roman" panose="02020603050405020304" pitchFamily="18" charset="0"/>
              </a:rPr>
              <a:t> de a fi </a:t>
            </a:r>
            <a:r>
              <a:rPr lang="en-US" dirty="0" err="1">
                <a:latin typeface="Times New Roman" panose="02020603050405020304" pitchFamily="18" charset="0"/>
                <a:cs typeface="Times New Roman" panose="02020603050405020304" pitchFamily="18" charset="0"/>
              </a:rPr>
              <a:t>repartizate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copiilor</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elevilor</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interzice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distribuirea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bucatelor</a:t>
            </a:r>
            <a:r>
              <a:rPr lang="en-US" sz="2000" dirty="0">
                <a:latin typeface="Times New Roman" panose="02020603050405020304" pitchFamily="18" charset="0"/>
                <a:cs typeface="Times New Roman" panose="02020603050405020304" pitchFamily="18" charset="0"/>
              </a:rPr>
              <a:t> finite </a:t>
            </a:r>
            <a:r>
              <a:rPr lang="en-US" sz="2000" dirty="0" err="1">
                <a:latin typeface="Times New Roman" panose="02020603050405020304" pitchFamily="18" charset="0"/>
                <a:cs typeface="Times New Roman" panose="02020603050405020304" pitchFamily="18" charset="0"/>
              </a:rPr>
              <a:t>fără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aprecierea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către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comisia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triere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fără</a:t>
            </a:r>
            <a:r>
              <a:rPr lang="en-US" sz="2000" dirty="0">
                <a:latin typeface="Times New Roman" panose="02020603050405020304" pitchFamily="18" charset="0"/>
                <a:cs typeface="Times New Roman" panose="02020603050405020304" pitchFamily="18" charset="0"/>
              </a:rPr>
              <a:t> nota </a:t>
            </a:r>
            <a:r>
              <a:rPr lang="en-US" sz="2000" dirty="0" err="1">
                <a:latin typeface="Times New Roman" panose="02020603050405020304" pitchFamily="18" charset="0"/>
                <a:cs typeface="Times New Roman" panose="02020603050405020304" pitchFamily="18" charset="0"/>
              </a:rPr>
              <a:t>respectivă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registrul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triaj</a:t>
            </a:r>
            <a:r>
              <a:rPr lang="en-US" sz="2000" dirty="0">
                <a:latin typeface="Times New Roman" panose="02020603050405020304" pitchFamily="18" charset="0"/>
                <a:cs typeface="Times New Roman" panose="02020603050405020304" pitchFamily="18" charset="0"/>
              </a:rPr>
              <a:t> al </a:t>
            </a:r>
            <a:r>
              <a:rPr lang="en-US" sz="2000" dirty="0" err="1">
                <a:latin typeface="Times New Roman" panose="02020603050405020304" pitchFamily="18" charset="0"/>
                <a:cs typeface="Times New Roman" panose="02020603050405020304" pitchFamily="18" charset="0"/>
              </a:rPr>
              <a:t>produselor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culinare</a:t>
            </a:r>
            <a:r>
              <a:rPr lang="en-US" sz="2000" dirty="0">
                <a:latin typeface="Times New Roman" panose="02020603050405020304" pitchFamily="18" charset="0"/>
                <a:cs typeface="Times New Roman" panose="02020603050405020304" pitchFamily="18" charset="0"/>
              </a:rPr>
              <a:t> finite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fel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bucate</a:t>
            </a:r>
            <a:r>
              <a:rPr lang="en-US" sz="2000" dirty="0">
                <a:latin typeface="Times New Roman" panose="02020603050405020304" pitchFamily="18" charset="0"/>
                <a:cs typeface="Times New Roman" panose="02020603050405020304" pitchFamily="18" charset="0"/>
              </a:rPr>
              <a:t>.</a:t>
            </a:r>
            <a:endParaRPr lang="ru-MD" sz="2000" dirty="0">
              <a:latin typeface="Times New Roman" panose="02020603050405020304" pitchFamily="18" charset="0"/>
              <a:cs typeface="Times New Roman" panose="02020603050405020304" pitchFamily="18" charset="0"/>
            </a:endParaRPr>
          </a:p>
        </p:txBody>
      </p:sp>
      <p:sp>
        <p:nvSpPr>
          <p:cNvPr id="5" name="Нижний колонтитул 4">
            <a:extLst>
              <a:ext uri="{FF2B5EF4-FFF2-40B4-BE49-F238E27FC236}">
                <a16:creationId xmlns:a16="http://schemas.microsoft.com/office/drawing/2014/main" id="{EDB56E9E-D958-4796-A781-538F70FBF473}"/>
              </a:ext>
            </a:extLst>
          </p:cNvPr>
          <p:cNvSpPr>
            <a:spLocks noGrp="1"/>
          </p:cNvSpPr>
          <p:nvPr>
            <p:ph type="ftr" sz="quarter" idx="11"/>
          </p:nvPr>
        </p:nvSpPr>
        <p:spPr/>
        <p:txBody>
          <a:bodyPr/>
          <a:lstStyle/>
          <a:p>
            <a:r>
              <a:rPr lang="en-US"/>
              <a:t>presentation title</a:t>
            </a:r>
            <a:endParaRPr lang="en-US" dirty="0"/>
          </a:p>
        </p:txBody>
      </p:sp>
      <p:sp>
        <p:nvSpPr>
          <p:cNvPr id="6" name="Номер слайда 5">
            <a:extLst>
              <a:ext uri="{FF2B5EF4-FFF2-40B4-BE49-F238E27FC236}">
                <a16:creationId xmlns:a16="http://schemas.microsoft.com/office/drawing/2014/main" id="{11D21066-4C7C-42D6-A08C-D05D934A3B9E}"/>
              </a:ext>
            </a:extLst>
          </p:cNvPr>
          <p:cNvSpPr>
            <a:spLocks noGrp="1"/>
          </p:cNvSpPr>
          <p:nvPr>
            <p:ph type="sldNum" sz="quarter" idx="12"/>
          </p:nvPr>
        </p:nvSpPr>
        <p:spPr/>
        <p:txBody>
          <a:bodyPr/>
          <a:lstStyle/>
          <a:p>
            <a:fld id="{58FB4751-880F-D840-AAA9-3A15815CC996}" type="slidenum">
              <a:rPr lang="en-US" smtClean="0"/>
              <a:t>5</a:t>
            </a:fld>
            <a:endParaRPr lang="en-US" dirty="0"/>
          </a:p>
        </p:txBody>
      </p:sp>
      <p:pic>
        <p:nvPicPr>
          <p:cNvPr id="20" name="Рисунок 19">
            <a:extLst>
              <a:ext uri="{FF2B5EF4-FFF2-40B4-BE49-F238E27FC236}">
                <a16:creationId xmlns:a16="http://schemas.microsoft.com/office/drawing/2014/main" id="{BAE1EFA6-7760-4C02-B729-2EC87093C9F9}"/>
              </a:ext>
            </a:extLst>
          </p:cNvPr>
          <p:cNvPicPr>
            <a:picLocks noGrp="1" noChangeAspect="1"/>
          </p:cNvPicPr>
          <p:nvPr>
            <p:ph type="pic" idx="1"/>
          </p:nvPr>
        </p:nvPicPr>
        <p:blipFill>
          <a:blip r:embed="rId2"/>
          <a:srcRect l="1585" r="1585"/>
          <a:stretch>
            <a:fillRect/>
          </a:stretch>
        </p:blipFill>
        <p:spPr>
          <a:xfrm>
            <a:off x="6866965" y="1460500"/>
            <a:ext cx="5325035" cy="4781550"/>
          </a:xfrm>
        </p:spPr>
      </p:pic>
      <p:pic>
        <p:nvPicPr>
          <p:cNvPr id="21" name="Picture 8" descr="Logo">
            <a:extLst>
              <a:ext uri="{FF2B5EF4-FFF2-40B4-BE49-F238E27FC236}">
                <a16:creationId xmlns:a16="http://schemas.microsoft.com/office/drawing/2014/main" id="{26E762A7-AE2C-4ACE-BBAB-BD29F9254E52}"/>
              </a:ext>
            </a:extLst>
          </p:cNvPr>
          <p:cNvPicPr>
            <a:picLocks noChangeAspect="1" noChangeArrowheads="1"/>
          </p:cNvPicPr>
          <p:nvPr/>
        </p:nvPicPr>
        <p:blipFill>
          <a:blip r:embed="rId3" cstate="print"/>
          <a:srcRect/>
          <a:stretch>
            <a:fillRect/>
          </a:stretch>
        </p:blipFill>
        <p:spPr bwMode="auto">
          <a:xfrm>
            <a:off x="11224710" y="76272"/>
            <a:ext cx="907945" cy="873844"/>
          </a:xfrm>
          <a:prstGeom prst="rect">
            <a:avLst/>
          </a:prstGeom>
          <a:noFill/>
          <a:ln w="9525">
            <a:noFill/>
            <a:miter lim="800000"/>
            <a:headEnd/>
            <a:tailEnd/>
          </a:ln>
        </p:spPr>
      </p:pic>
    </p:spTree>
    <p:extLst>
      <p:ext uri="{BB962C8B-B14F-4D97-AF65-F5344CB8AC3E}">
        <p14:creationId xmlns:p14="http://schemas.microsoft.com/office/powerpoint/2010/main" val="225751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0" y="82296"/>
            <a:ext cx="10607745" cy="984504"/>
          </a:xfrm>
        </p:spPr>
        <p:txBody>
          <a:bodyPr/>
          <a:lstStyle/>
          <a:p>
            <a:pPr algn="ctr"/>
            <a:r>
              <a:rPr lang="ro-RO" sz="2400" b="1" dirty="0">
                <a:solidFill>
                  <a:srgbClr val="FF0000"/>
                </a:solidFill>
                <a:latin typeface="Times New Roman" pitchFamily="18" charset="0"/>
                <a:cs typeface="Times New Roman" pitchFamily="18" charset="0"/>
              </a:rPr>
              <a:t>RECEPȚIONAREA PRODUSELOR LA DEPOZITUL </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ALIMENTAR DE LA AGENȚII ECONOMICI</a:t>
            </a:r>
            <a:endParaRPr lang="en-US" sz="2400"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295888" y="1167305"/>
            <a:ext cx="6767263" cy="4851096"/>
          </a:xfrm>
        </p:spPr>
        <p:txBody>
          <a:bodyPr>
            <a:noAutofit/>
          </a:bodyPr>
          <a:lstStyle/>
          <a:p>
            <a:pPr algn="just">
              <a:buFont typeface="Wingdings" pitchFamily="2" charset="2"/>
              <a:buChar char="Ø"/>
            </a:pPr>
            <a:r>
              <a:rPr lang="ro-RO" sz="2000" dirty="0">
                <a:latin typeface="Times New Roman" panose="02020603050405020304" pitchFamily="18" charset="0"/>
                <a:cs typeface="Times New Roman" panose="02020603050405020304" pitchFamily="18" charset="0"/>
              </a:rPr>
              <a:t> Produsele alimentare se recepționează de la agenții economici de către șeful de producere sau de altă persoană din instituție, desemnată prin Ordinul directorului, în prezența lucrătorului medical, iar în lipsa acestuia de către bucătarul-șef/bucătar.</a:t>
            </a:r>
          </a:p>
          <a:p>
            <a:pPr algn="just">
              <a:buFont typeface="Wingdings" pitchFamily="2" charset="2"/>
              <a:buChar char="Ø"/>
            </a:pPr>
            <a:r>
              <a:rPr lang="vi-VN" sz="2000" dirty="0">
                <a:latin typeface="Times New Roman" panose="02020603050405020304" pitchFamily="18" charset="0"/>
                <a:cs typeface="Times New Roman" panose="02020603050405020304" pitchFamily="18" charset="0"/>
              </a:rPr>
              <a:t>La recepționarea produselor se verifică: starea intactă a fiecărui ambalaj, corespunderea denumirii produsului de pe ambalaj/etichetă cu produsul livrat, termenul de valabilitate, cantitatea, calitatea conform indicatorilor organoleptici și corespunderea lor cu actele de însoțire, precum certificatele de calitate</a:t>
            </a:r>
            <a:r>
              <a:rPr lang="ro-RO"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şi sanitar-veterinare, facturile fiscale cu ștampilă umedă, lizibile.</a:t>
            </a:r>
            <a:endParaRPr lang="ro-RO" sz="20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vi-VN" sz="2000" dirty="0">
                <a:latin typeface="Times New Roman" panose="02020603050405020304" pitchFamily="18" charset="0"/>
                <a:cs typeface="Times New Roman" panose="02020603050405020304" pitchFamily="18" charset="0"/>
              </a:rPr>
              <a:t> După recepționare, produsele alimentare sînt plasate/aranjate în conformitate cu condițiile de păstrare indicate pe ambalaj, în camerele frigorifice/frigider sau în depozit, cu respectarea regulilor de vecinătate și de marcare a rafturilor</a:t>
            </a:r>
            <a:r>
              <a:rPr lang="ro-RO" sz="2000" dirty="0">
                <a:latin typeface="Times New Roman" panose="02020603050405020304" pitchFamily="18" charset="0"/>
                <a:cs typeface="Times New Roman" panose="02020603050405020304" pitchFamily="18" charset="0"/>
              </a:rPr>
              <a:t>.</a:t>
            </a:r>
          </a:p>
          <a:p>
            <a:pPr algn="just">
              <a:buFont typeface="Wingdings" pitchFamily="2" charset="2"/>
              <a:buChar char="Ø"/>
            </a:pPr>
            <a:r>
              <a:rPr lang="vi-VN" sz="2000" dirty="0">
                <a:latin typeface="Times New Roman" panose="02020603050405020304" pitchFamily="18" charset="0"/>
                <a:cs typeface="Times New Roman" panose="02020603050405020304" pitchFamily="18" charset="0"/>
              </a:rPr>
              <a:t>La depozit se respectă principiul „</a:t>
            </a:r>
            <a:r>
              <a:rPr lang="vi-VN" sz="2000" dirty="0">
                <a:solidFill>
                  <a:srgbClr val="FF0000"/>
                </a:solidFill>
                <a:latin typeface="Times New Roman" panose="02020603050405020304" pitchFamily="18" charset="0"/>
                <a:cs typeface="Times New Roman" panose="02020603050405020304" pitchFamily="18" charset="0"/>
              </a:rPr>
              <a:t>primul intrat – primul ieşit</a:t>
            </a:r>
            <a:r>
              <a:rPr lang="vi-VN"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a:p>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6</a:t>
            </a:fld>
            <a:endParaRPr lang="en-US" dirty="0"/>
          </a:p>
        </p:txBody>
      </p:sp>
      <p:pic>
        <p:nvPicPr>
          <p:cNvPr id="9" name="Picture 8" descr="Logo">
            <a:extLst>
              <a:ext uri="{FF2B5EF4-FFF2-40B4-BE49-F238E27FC236}">
                <a16:creationId xmlns:a16="http://schemas.microsoft.com/office/drawing/2014/main" id="{634CFD6B-FD5D-4B67-91C0-1365B7BC7DC2}"/>
              </a:ext>
            </a:extLst>
          </p:cNvPr>
          <p:cNvPicPr>
            <a:picLocks noChangeAspect="1" noChangeArrowheads="1"/>
          </p:cNvPicPr>
          <p:nvPr/>
        </p:nvPicPr>
        <p:blipFill>
          <a:blip r:embed="rId3" cstate="print"/>
          <a:srcRect/>
          <a:stretch>
            <a:fillRect/>
          </a:stretch>
        </p:blipFill>
        <p:spPr bwMode="auto">
          <a:xfrm>
            <a:off x="11146318" y="53026"/>
            <a:ext cx="939224" cy="962025"/>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14367787-57A5-423B-8242-32584C2E45E4}"/>
              </a:ext>
            </a:extLst>
          </p:cNvPr>
          <p:cNvPicPr>
            <a:picLocks noChangeAspect="1"/>
          </p:cNvPicPr>
          <p:nvPr/>
        </p:nvPicPr>
        <p:blipFill>
          <a:blip r:embed="rId4"/>
          <a:stretch>
            <a:fillRect/>
          </a:stretch>
        </p:blipFill>
        <p:spPr>
          <a:xfrm>
            <a:off x="7251060" y="1288507"/>
            <a:ext cx="4645052" cy="4851096"/>
          </a:xfrm>
          <a:prstGeom prst="rect">
            <a:avLst/>
          </a:prstGeom>
        </p:spPr>
      </p:pic>
    </p:spTree>
    <p:extLst>
      <p:ext uri="{BB962C8B-B14F-4D97-AF65-F5344CB8AC3E}">
        <p14:creationId xmlns:p14="http://schemas.microsoft.com/office/powerpoint/2010/main" val="345960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0" y="82296"/>
            <a:ext cx="10987280" cy="984504"/>
          </a:xfrm>
        </p:spPr>
        <p:txBody>
          <a:bodyPr/>
          <a:lstStyle/>
          <a:p>
            <a:pPr algn="ctr"/>
            <a:r>
              <a:rPr lang="ro-RO" sz="2400" b="1" dirty="0">
                <a:solidFill>
                  <a:srgbClr val="FF0000"/>
                </a:solidFill>
                <a:latin typeface="Times New Roman" pitchFamily="18" charset="0"/>
                <a:cs typeface="Times New Roman" pitchFamily="18" charset="0"/>
              </a:rPr>
              <a:t>RECEPȚIONAREA PRODUSELOR ALIMENTARE </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DE LA DEPOZIT LA BLOCUL ALIMENTAR</a:t>
            </a:r>
            <a:endParaRPr lang="en-US" sz="24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24205" y="1066800"/>
            <a:ext cx="7852178" cy="4951601"/>
          </a:xfrm>
        </p:spPr>
        <p:txBody>
          <a:bodyPr>
            <a:noAutofit/>
          </a:bodyPr>
          <a:lstStyle/>
          <a:p>
            <a:pPr algn="just">
              <a:buFont typeface="Wingdings" pitchFamily="2" charset="2"/>
              <a:buChar char="v"/>
            </a:pPr>
            <a:r>
              <a:rPr lang="vi-VN" sz="2000" dirty="0">
                <a:latin typeface="Times New Roman" panose="02020603050405020304" pitchFamily="18" charset="0"/>
                <a:cs typeface="Times New Roman" panose="02020603050405020304" pitchFamily="18" charset="0"/>
              </a:rPr>
              <a:t>Produsele alimentare se recepționează la blocul alimentar în vase marcate corespunzător produsului și cantității indicate în meniu.</a:t>
            </a:r>
            <a:endParaRPr lang="ro-RO" sz="20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vi-VN" sz="2000" dirty="0">
                <a:latin typeface="Times New Roman" panose="02020603050405020304" pitchFamily="18" charset="0"/>
                <a:cs typeface="Times New Roman" panose="02020603050405020304" pitchFamily="18" charset="0"/>
              </a:rPr>
              <a:t>Produsele alimentare recepționate se păstrează în propriul ambalaj pînă la pregătirea bucatelor finite.</a:t>
            </a:r>
            <a:endParaRPr lang="ro-RO" sz="20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vi-VN" sz="2000" dirty="0">
                <a:solidFill>
                  <a:srgbClr val="FF0000"/>
                </a:solidFill>
                <a:latin typeface="Times New Roman" panose="02020603050405020304" pitchFamily="18" charset="0"/>
                <a:cs typeface="Times New Roman" panose="02020603050405020304" pitchFamily="18" charset="0"/>
              </a:rPr>
              <a:t>Ambalajul produselor se păstrează în blocul alimentar pînă la decizia comisiei de triere </a:t>
            </a:r>
            <a:r>
              <a:rPr lang="vi-VN" sz="2000" dirty="0">
                <a:latin typeface="Times New Roman" panose="02020603050405020304" pitchFamily="18" charset="0"/>
                <a:cs typeface="Times New Roman" panose="02020603050405020304" pitchFamily="18" charset="0"/>
              </a:rPr>
              <a:t>privind gradul de pregătire și repartizarea bucatelor finite copiilor/elevilor.</a:t>
            </a:r>
            <a:endParaRPr lang="ro-RO" sz="20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vi-VN" sz="2000" dirty="0">
                <a:solidFill>
                  <a:srgbClr val="FF0000"/>
                </a:solidFill>
                <a:latin typeface="Times New Roman" panose="02020603050405020304" pitchFamily="18" charset="0"/>
                <a:cs typeface="Times New Roman" panose="02020603050405020304" pitchFamily="18" charset="0"/>
              </a:rPr>
              <a:t>Ambalajul produselor din pește și carne se păstrează în afara </a:t>
            </a:r>
            <a:r>
              <a:rPr lang="vi-VN" sz="2000" dirty="0">
                <a:latin typeface="Times New Roman" panose="02020603050405020304" pitchFamily="18" charset="0"/>
                <a:cs typeface="Times New Roman" panose="02020603050405020304" pitchFamily="18" charset="0"/>
              </a:rPr>
              <a:t>blocului alimentar, în recipiente pentru deșeuri menajere, pînă la decizia comisiei de triere privind gradul de pregătire și repartizarea bucatelor finite copiilor şi elevilor.</a:t>
            </a:r>
            <a:endParaRPr lang="ro-RO" sz="20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vi-VN" sz="2000" b="1" dirty="0">
                <a:latin typeface="Times New Roman" panose="02020603050405020304" pitchFamily="18" charset="0"/>
                <a:cs typeface="Times New Roman" panose="02020603050405020304" pitchFamily="18" charset="0"/>
              </a:rPr>
              <a:t>La recepționarea produselor alimentare la blocul alimentar</a:t>
            </a:r>
            <a:r>
              <a:rPr lang="ro-RO"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comisia de triere examinează starea acestora conform indicatorilor organoleptici de culoare, miros, consistență, după care acestea sînt acceptate pentru prepararea bucatelor.</a:t>
            </a:r>
            <a:endParaRPr lang="ro-RO" sz="2000" b="1" dirty="0">
              <a:latin typeface="Times New Roman" panose="02020603050405020304" pitchFamily="18" charset="0"/>
              <a:cs typeface="Times New Roman" panose="02020603050405020304" pitchFamily="18" charset="0"/>
            </a:endParaRPr>
          </a:p>
          <a:p>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7</a:t>
            </a:fld>
            <a:endParaRPr lang="en-US" dirty="0"/>
          </a:p>
        </p:txBody>
      </p:sp>
      <p:pic>
        <p:nvPicPr>
          <p:cNvPr id="5" name="Picture 8" descr="Logo">
            <a:extLst>
              <a:ext uri="{FF2B5EF4-FFF2-40B4-BE49-F238E27FC236}">
                <a16:creationId xmlns:a16="http://schemas.microsoft.com/office/drawing/2014/main" id="{07659CA8-EDD8-4FFF-943B-DA6E87681629}"/>
              </a:ext>
            </a:extLst>
          </p:cNvPr>
          <p:cNvPicPr>
            <a:picLocks noChangeAspect="1" noChangeArrowheads="1"/>
          </p:cNvPicPr>
          <p:nvPr/>
        </p:nvPicPr>
        <p:blipFill>
          <a:blip r:embed="rId3" cstate="print"/>
          <a:srcRect/>
          <a:stretch>
            <a:fillRect/>
          </a:stretch>
        </p:blipFill>
        <p:spPr bwMode="auto">
          <a:xfrm>
            <a:off x="11122154" y="37115"/>
            <a:ext cx="987552" cy="984505"/>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3845579E-C9D1-456B-AEDA-96987D31F66B}"/>
              </a:ext>
            </a:extLst>
          </p:cNvPr>
          <p:cNvPicPr>
            <a:picLocks noChangeAspect="1"/>
          </p:cNvPicPr>
          <p:nvPr/>
        </p:nvPicPr>
        <p:blipFill>
          <a:blip r:embed="rId4"/>
          <a:stretch>
            <a:fillRect/>
          </a:stretch>
        </p:blipFill>
        <p:spPr>
          <a:xfrm>
            <a:off x="7976383" y="1183716"/>
            <a:ext cx="3855953" cy="4834685"/>
          </a:xfrm>
          <a:prstGeom prst="rect">
            <a:avLst/>
          </a:prstGeom>
        </p:spPr>
      </p:pic>
    </p:spTree>
    <p:extLst>
      <p:ext uri="{BB962C8B-B14F-4D97-AF65-F5344CB8AC3E}">
        <p14:creationId xmlns:p14="http://schemas.microsoft.com/office/powerpoint/2010/main" val="314573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ED512-BCE1-400F-A5A0-C22657875603}"/>
              </a:ext>
            </a:extLst>
          </p:cNvPr>
          <p:cNvSpPr>
            <a:spLocks noGrp="1"/>
          </p:cNvSpPr>
          <p:nvPr>
            <p:ph type="title"/>
          </p:nvPr>
        </p:nvSpPr>
        <p:spPr/>
        <p:txBody>
          <a:bodyPr/>
          <a:lstStyle/>
          <a:p>
            <a:pPr algn="ctr"/>
            <a:r>
              <a:rPr lang="ro-RO" sz="2400" b="1" dirty="0">
                <a:solidFill>
                  <a:srgbClr val="FF0000"/>
                </a:solidFill>
                <a:latin typeface="Times New Roman" pitchFamily="18" charset="0"/>
                <a:cs typeface="Times New Roman" pitchFamily="18" charset="0"/>
              </a:rPr>
              <a:t>RECEPȚIONAREA PRODUSELOR ALIMENTARE </a:t>
            </a:r>
            <a:br>
              <a:rPr lang="ro-RO" sz="2400" b="1" dirty="0">
                <a:solidFill>
                  <a:srgbClr val="FF0000"/>
                </a:solidFill>
                <a:latin typeface="Times New Roman" pitchFamily="18" charset="0"/>
                <a:cs typeface="Times New Roman" pitchFamily="18" charset="0"/>
              </a:rPr>
            </a:br>
            <a:r>
              <a:rPr lang="ro-RO" sz="2400" b="1" dirty="0">
                <a:solidFill>
                  <a:srgbClr val="FF0000"/>
                </a:solidFill>
                <a:latin typeface="Times New Roman" pitchFamily="18" charset="0"/>
                <a:cs typeface="Times New Roman" pitchFamily="18" charset="0"/>
              </a:rPr>
              <a:t>DE LA DEPOZIT LA BLOCUL ALIMENTAR</a:t>
            </a:r>
            <a:endParaRPr lang="ru-MD" sz="24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EF7B77C4-F46D-42CE-AC5E-92CD3D394723}"/>
              </a:ext>
            </a:extLst>
          </p:cNvPr>
          <p:cNvSpPr>
            <a:spLocks noGrp="1"/>
          </p:cNvSpPr>
          <p:nvPr>
            <p:ph type="body" sz="half" idx="2"/>
          </p:nvPr>
        </p:nvSpPr>
        <p:spPr>
          <a:xfrm>
            <a:off x="323557" y="1380744"/>
            <a:ext cx="6755134" cy="4637657"/>
          </a:xfrm>
        </p:spPr>
        <p:txBody>
          <a:bodyPr>
            <a:normAutofit/>
          </a:bodyPr>
          <a:lstStyle/>
          <a:p>
            <a:pPr algn="just"/>
            <a:r>
              <a:rPr lang="ro-RO" sz="2000" b="1" dirty="0">
                <a:latin typeface="Times New Roman" panose="02020603050405020304" pitchFamily="18" charset="0"/>
                <a:cs typeface="Times New Roman" panose="02020603050405020304" pitchFamily="18" charset="0"/>
              </a:rPr>
              <a:t>În cazul necorespunderii cantității și sortimentului real </a:t>
            </a:r>
            <a:r>
              <a:rPr lang="ro-RO" sz="2000" dirty="0">
                <a:latin typeface="Times New Roman" panose="02020603050405020304" pitchFamily="18" charset="0"/>
                <a:cs typeface="Times New Roman" panose="02020603050405020304" pitchFamily="18" charset="0"/>
              </a:rPr>
              <a:t>al produselor cu datele facturii fiscale s</a:t>
            </a:r>
            <a:r>
              <a:rPr lang="en-US" sz="2000" dirty="0">
                <a:latin typeface="Times New Roman" panose="02020603050405020304" pitchFamily="18" charset="0"/>
                <a:cs typeface="Times New Roman" panose="02020603050405020304" pitchFamily="18" charset="0"/>
              </a:rPr>
              <a:t>a</a:t>
            </a:r>
            <a:r>
              <a:rPr lang="ro-RO" sz="2000" dirty="0">
                <a:latin typeface="Times New Roman" panose="02020603050405020304" pitchFamily="18" charset="0"/>
                <a:cs typeface="Times New Roman" panose="02020603050405020304" pitchFamily="18" charset="0"/>
              </a:rPr>
              <a:t>u în </a:t>
            </a:r>
            <a:r>
              <a:rPr lang="ro-RO" sz="2000" b="1" dirty="0">
                <a:latin typeface="Times New Roman" panose="02020603050405020304" pitchFamily="18" charset="0"/>
                <a:cs typeface="Times New Roman" panose="02020603050405020304" pitchFamily="18" charset="0"/>
              </a:rPr>
              <a:t>cazul depistării produselor alterate, lipsei etichetelor pe ambalaj ori </a:t>
            </a:r>
            <a:r>
              <a:rPr lang="en-US" sz="2000" b="1" dirty="0">
                <a:latin typeface="Times New Roman" panose="02020603050405020304" pitchFamily="18" charset="0"/>
                <a:cs typeface="Times New Roman" panose="02020603050405020304" pitchFamily="18" charset="0"/>
              </a:rPr>
              <a:t>a</a:t>
            </a:r>
            <a:r>
              <a:rPr lang="ro-RO" sz="2000" b="1" dirty="0">
                <a:latin typeface="Times New Roman" panose="02020603050405020304" pitchFamily="18" charset="0"/>
                <a:cs typeface="Times New Roman" panose="02020603050405020304" pitchFamily="18" charset="0"/>
              </a:rPr>
              <a:t> prezenței</a:t>
            </a:r>
            <a:r>
              <a:rPr lang="en-US" sz="2000" b="1"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 etichetelor duble, lipsei termenului de valabilitate pe ambalaj</a:t>
            </a:r>
            <a:r>
              <a:rPr lang="ro-RO" sz="2000" dirty="0">
                <a:latin typeface="Times New Roman" panose="02020603050405020304" pitchFamily="18" charset="0"/>
                <a:cs typeface="Times New Roman" panose="02020603050405020304" pitchFamily="18" charset="0"/>
              </a:rPr>
              <a:t>, persoana responsabilă de recepționarea produselor alimentare și lucrătorul medical sau bucătarul-șef/bucătarul </a:t>
            </a:r>
            <a:r>
              <a:rPr lang="ro-RO" sz="2000" b="1" dirty="0">
                <a:latin typeface="Times New Roman" panose="02020603050405020304" pitchFamily="18" charset="0"/>
                <a:cs typeface="Times New Roman" panose="02020603050405020304" pitchFamily="18" charset="0"/>
              </a:rPr>
              <a:t>sînt</a:t>
            </a:r>
            <a:r>
              <a:rPr lang="en-US" sz="2000" b="1"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obligaţi să întocmească un act de constatare privind neregulile atestate și  să anunțe agentul economic furnizor, solicitînd înlocuirea produsului/produselor.</a:t>
            </a:r>
          </a:p>
          <a:p>
            <a:pPr algn="just"/>
            <a:r>
              <a:rPr lang="ro-RO" sz="2000" dirty="0">
                <a:latin typeface="Times New Roman" panose="02020603050405020304" pitchFamily="18" charset="0"/>
                <a:cs typeface="Times New Roman" panose="02020603050405020304" pitchFamily="18" charset="0"/>
              </a:rPr>
              <a:t>Acesta/acestea se returnează agentului economic furnizor, însoțit/însoțite de o copie a </a:t>
            </a:r>
            <a:r>
              <a:rPr lang="ro-RO" sz="2000" b="1" i="1" u="sng" dirty="0">
                <a:latin typeface="Times New Roman" panose="02020603050405020304" pitchFamily="18" charset="0"/>
                <a:cs typeface="Times New Roman" panose="02020603050405020304" pitchFamily="18" charset="0"/>
              </a:rPr>
              <a:t>actului de</a:t>
            </a:r>
            <a:r>
              <a:rPr lang="ro-RO" sz="2000" b="1" i="1" dirty="0">
                <a:latin typeface="Times New Roman" panose="02020603050405020304" pitchFamily="18" charset="0"/>
                <a:cs typeface="Times New Roman" panose="02020603050405020304" pitchFamily="18" charset="0"/>
              </a:rPr>
              <a:t> </a:t>
            </a:r>
            <a:r>
              <a:rPr lang="ro-RO" sz="2000" b="1" i="1" u="sng" dirty="0">
                <a:latin typeface="Times New Roman" panose="02020603050405020304" pitchFamily="18" charset="0"/>
                <a:cs typeface="Times New Roman" panose="02020603050405020304" pitchFamily="18" charset="0"/>
              </a:rPr>
              <a:t>constatare a produsului necalitativ </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și/sau a </a:t>
            </a:r>
            <a:r>
              <a:rPr lang="ro-RO" sz="2000" b="1" i="1" u="sng" dirty="0">
                <a:latin typeface="Times New Roman" panose="02020603050405020304" pitchFamily="18" charset="0"/>
                <a:cs typeface="Times New Roman" panose="02020603050405020304" pitchFamily="18" charset="0"/>
              </a:rPr>
              <a:t>actului de constatare a încălcărilor</a:t>
            </a:r>
            <a:r>
              <a:rPr lang="ro-RO" sz="2000" b="1" i="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semnate de ambele părți. (anexa nr. 2 și anexa nr. 3 , H.G.  nr. 722/2018)</a:t>
            </a:r>
          </a:p>
          <a:p>
            <a:endParaRPr lang="ru-MD" dirty="0"/>
          </a:p>
        </p:txBody>
      </p:sp>
      <p:sp>
        <p:nvSpPr>
          <p:cNvPr id="5" name="Нижний колонтитул 4">
            <a:extLst>
              <a:ext uri="{FF2B5EF4-FFF2-40B4-BE49-F238E27FC236}">
                <a16:creationId xmlns:a16="http://schemas.microsoft.com/office/drawing/2014/main" id="{C5B2B986-94BA-464B-A9CF-79A641675FD9}"/>
              </a:ext>
            </a:extLst>
          </p:cNvPr>
          <p:cNvSpPr>
            <a:spLocks noGrp="1"/>
          </p:cNvSpPr>
          <p:nvPr>
            <p:ph type="ftr" sz="quarter" idx="11"/>
          </p:nvPr>
        </p:nvSpPr>
        <p:spPr/>
        <p:txBody>
          <a:bodyPr/>
          <a:lstStyle/>
          <a:p>
            <a:r>
              <a:rPr lang="en-US"/>
              <a:t>presentation title</a:t>
            </a:r>
            <a:endParaRPr lang="en-US" dirty="0"/>
          </a:p>
        </p:txBody>
      </p:sp>
      <p:sp>
        <p:nvSpPr>
          <p:cNvPr id="6" name="Номер слайда 5">
            <a:extLst>
              <a:ext uri="{FF2B5EF4-FFF2-40B4-BE49-F238E27FC236}">
                <a16:creationId xmlns:a16="http://schemas.microsoft.com/office/drawing/2014/main" id="{3B77F47C-97FC-4ECC-95E6-73489B631CE2}"/>
              </a:ext>
            </a:extLst>
          </p:cNvPr>
          <p:cNvSpPr>
            <a:spLocks noGrp="1"/>
          </p:cNvSpPr>
          <p:nvPr>
            <p:ph type="sldNum" sz="quarter" idx="12"/>
          </p:nvPr>
        </p:nvSpPr>
        <p:spPr/>
        <p:txBody>
          <a:bodyPr/>
          <a:lstStyle/>
          <a:p>
            <a:fld id="{58FB4751-880F-D840-AAA9-3A15815CC996}" type="slidenum">
              <a:rPr lang="en-US" smtClean="0"/>
              <a:t>8</a:t>
            </a:fld>
            <a:endParaRPr lang="en-US" dirty="0"/>
          </a:p>
        </p:txBody>
      </p:sp>
      <p:pic>
        <p:nvPicPr>
          <p:cNvPr id="10" name="Picture 8" descr="Logo">
            <a:extLst>
              <a:ext uri="{FF2B5EF4-FFF2-40B4-BE49-F238E27FC236}">
                <a16:creationId xmlns:a16="http://schemas.microsoft.com/office/drawing/2014/main" id="{77A03944-09B2-4A25-AFFD-E9587E474243}"/>
              </a:ext>
            </a:extLst>
          </p:cNvPr>
          <p:cNvPicPr>
            <a:picLocks noChangeAspect="1" noChangeArrowheads="1"/>
          </p:cNvPicPr>
          <p:nvPr/>
        </p:nvPicPr>
        <p:blipFill>
          <a:blip r:embed="rId2" cstate="print"/>
          <a:srcRect/>
          <a:stretch>
            <a:fillRect/>
          </a:stretch>
        </p:blipFill>
        <p:spPr bwMode="auto">
          <a:xfrm>
            <a:off x="10660087" y="183832"/>
            <a:ext cx="1095375" cy="1095375"/>
          </a:xfrm>
          <a:prstGeom prst="rect">
            <a:avLst/>
          </a:prstGeom>
          <a:noFill/>
          <a:ln w="9525">
            <a:noFill/>
            <a:miter lim="800000"/>
            <a:headEnd/>
            <a:tailEnd/>
          </a:ln>
        </p:spPr>
      </p:pic>
      <p:sp>
        <p:nvSpPr>
          <p:cNvPr id="12" name="Рисунок 11">
            <a:extLst>
              <a:ext uri="{FF2B5EF4-FFF2-40B4-BE49-F238E27FC236}">
                <a16:creationId xmlns:a16="http://schemas.microsoft.com/office/drawing/2014/main" id="{8E214005-8EEC-4A04-BA6C-E6ED36A97332}"/>
              </a:ext>
            </a:extLst>
          </p:cNvPr>
          <p:cNvSpPr>
            <a:spLocks noGrp="1"/>
          </p:cNvSpPr>
          <p:nvPr>
            <p:ph type="pic" idx="1"/>
          </p:nvPr>
        </p:nvSpPr>
        <p:spPr/>
      </p:sp>
      <p:pic>
        <p:nvPicPr>
          <p:cNvPr id="13" name="Объект 3">
            <a:extLst>
              <a:ext uri="{FF2B5EF4-FFF2-40B4-BE49-F238E27FC236}">
                <a16:creationId xmlns:a16="http://schemas.microsoft.com/office/drawing/2014/main" id="{EA45C859-6BA0-43E6-9A0C-AC49414EAA87}"/>
              </a:ext>
            </a:extLst>
          </p:cNvPr>
          <p:cNvPicPr>
            <a:picLocks/>
          </p:cNvPicPr>
          <p:nvPr/>
        </p:nvPicPr>
        <p:blipFill rotWithShape="1">
          <a:blip r:embed="rId3" cstate="print"/>
          <a:srcRect l="33938" t="17431" r="33404" b="5833"/>
          <a:stretch/>
        </p:blipFill>
        <p:spPr bwMode="auto">
          <a:xfrm>
            <a:off x="7491913" y="108794"/>
            <a:ext cx="4376530" cy="58008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077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20893" y="-258363"/>
            <a:ext cx="10270121" cy="984504"/>
          </a:xfrm>
        </p:spPr>
        <p:txBody>
          <a:bodyPr/>
          <a:lstStyle/>
          <a:p>
            <a:pPr algn="ctr"/>
            <a:r>
              <a:rPr lang="ro-RO" sz="2800" b="1" dirty="0">
                <a:solidFill>
                  <a:srgbClr val="FF0000"/>
                </a:solidFill>
                <a:latin typeface="Times New Roman" pitchFamily="18" charset="0"/>
                <a:cs typeface="Times New Roman" pitchFamily="18" charset="0"/>
              </a:rPr>
              <a:t>ÎNTOCMIREA MENIULUI ZILNIC DE REPARTIȚIE</a:t>
            </a:r>
            <a:endParaRPr lang="en-US" sz="2800" b="1" dirty="0">
              <a:solidFill>
                <a:srgbClr val="FF0000"/>
              </a:solidFill>
              <a:latin typeface="Times New Roman" pitchFamily="18" charset="0"/>
              <a:cs typeface="Times New Roman" pitchFamily="18" charset="0"/>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76784" y="726141"/>
            <a:ext cx="8221628" cy="5173090"/>
          </a:xfrm>
        </p:spPr>
        <p:txBody>
          <a:bodyPr>
            <a:noAutofit/>
          </a:bodyPr>
          <a:lstStyle/>
          <a:p>
            <a:pPr marL="285750" indent="-285750">
              <a:buFont typeface="Arial" pitchFamily="34" charset="0"/>
              <a:buChar char="•"/>
            </a:pPr>
            <a:r>
              <a:rPr lang="ro-RO" sz="1600" dirty="0">
                <a:latin typeface="Times New Roman" panose="02020603050405020304" pitchFamily="18" charset="0"/>
                <a:ea typeface="Tahoma" pitchFamily="34" charset="0"/>
                <a:cs typeface="Times New Roman" panose="02020603050405020304" pitchFamily="18" charset="0"/>
              </a:rPr>
              <a:t>Meniul zilnic de repartiție se întocmește în baza meniului-model pentru 10 zile, specifice fiecărui sezon (vară-toamnă, iarnă-primăvară), elaborate anual şi coordonate cu subdiviziunile teritoriale ale Agenției Naționale pentru Sănătate Publică cu respectarea normelor fiziologice de consum, din produsele de consum disponibile la depozitul de produse alimentare al instituției;</a:t>
            </a:r>
          </a:p>
          <a:p>
            <a:pPr marL="285750" indent="-285750">
              <a:buFont typeface="Arial" pitchFamily="34" charset="0"/>
              <a:buChar char="•"/>
            </a:pPr>
            <a:r>
              <a:rPr lang="vi-VN" sz="1600" dirty="0">
                <a:latin typeface="Times New Roman" panose="02020603050405020304" pitchFamily="18" charset="0"/>
                <a:cs typeface="Times New Roman" panose="02020603050405020304" pitchFamily="18" charset="0"/>
              </a:rPr>
              <a:t>Meniul zilnic de repartiție este aprobat de directorul instituției, prin aplicarea semnăturii și a ștampilei umede pe ambele exemplare în partea de sus a foii, la perfectarea deplină a acestuia.</a:t>
            </a:r>
            <a:r>
              <a:rPr lang="ro-RO"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Meniul zilnic de repartiție va fi însoțit de o listă a ingredientelor, cu indicarea gramajului per porție individuală, în funcție de grupul de vârstă și a ingredienților sau adjuvant tehnologic </a:t>
            </a:r>
            <a:r>
              <a:rPr lang="ro-RO" sz="1600" dirty="0">
                <a:latin typeface="Times New Roman" panose="02020603050405020304" pitchFamily="18" charset="0"/>
                <a:cs typeface="Times New Roman" panose="02020603050405020304" pitchFamily="18" charset="0"/>
              </a:rPr>
              <a:t>(menţionat în anexa nr. 1 ori provenit dintr-o substanţă sau dintr-un produs menţionat în anexa nr. 1 din Legea nr. 279/2017),</a:t>
            </a:r>
            <a:r>
              <a:rPr lang="ro-RO" sz="1600" b="1" dirty="0">
                <a:latin typeface="Times New Roman" panose="02020603050405020304" pitchFamily="18" charset="0"/>
                <a:cs typeface="Times New Roman" panose="02020603050405020304" pitchFamily="18" charset="0"/>
              </a:rPr>
              <a:t> care provoacă alergii sau intoleranţă, utilizat la fabricarea sau prepararea unui produs alimentar şi încă prezent în produsul finit, chiar şi într-o formă modificată;</a:t>
            </a:r>
          </a:p>
          <a:p>
            <a:pPr marL="285750" indent="-285750">
              <a:buFont typeface="Arial" pitchFamily="34" charset="0"/>
              <a:buChar char="•"/>
            </a:pPr>
            <a:r>
              <a:rPr lang="ro-RO" sz="1600" dirty="0">
                <a:latin typeface="Times New Roman" panose="02020603050405020304" pitchFamily="18" charset="0"/>
                <a:cs typeface="Times New Roman" panose="02020603050405020304" pitchFamily="18" charset="0"/>
              </a:rPr>
              <a:t>Pentru elevii care necesită o dietă specială, se întocmește un meniu separat pe baza recomandărilor lucrătorului medical şi/sau la cererea părinților/reprezentantului legal. Lista elevilor care necesită alimentație specială se afișează în blocul alimentar și în cabinetul medical.</a:t>
            </a:r>
          </a:p>
          <a:p>
            <a:pPr marL="285750" indent="-285750">
              <a:buFont typeface="Arial" pitchFamily="34" charset="0"/>
              <a:buChar char="•"/>
            </a:pPr>
            <a:r>
              <a:rPr lang="vi-VN" sz="1600" b="1" dirty="0">
                <a:latin typeface="Times New Roman" pitchFamily="18" charset="0"/>
                <a:cs typeface="Times New Roman" pitchFamily="18" charset="0"/>
              </a:rPr>
              <a:t>În lipsa unui produs indicat în meniu, acesta se substituie cu altul, fapt confirmat printr-un act de constatare, ştampilat şi semnat de către lucrătorul medical, șeful de producere sau magaziner, după caz, directorul instituţiei</a:t>
            </a:r>
            <a:r>
              <a:rPr lang="vi-VN" sz="1600" dirty="0">
                <a:latin typeface="Times New Roman" pitchFamily="18" charset="0"/>
                <a:cs typeface="Times New Roman" pitchFamily="18" charset="0"/>
              </a:rPr>
              <a:t>.</a:t>
            </a:r>
            <a:endParaRPr lang="ro-RO" sz="1600" dirty="0">
              <a:latin typeface="Times New Roman" panose="02020603050405020304" pitchFamily="18" charset="0"/>
              <a:cs typeface="Times New Roman" panose="02020603050405020304" pitchFamily="18" charset="0"/>
            </a:endParaRPr>
          </a:p>
          <a:p>
            <a:endParaRPr lang="en-US" sz="16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412" y="1012557"/>
            <a:ext cx="3383722" cy="506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Logo">
            <a:extLst>
              <a:ext uri="{FF2B5EF4-FFF2-40B4-BE49-F238E27FC236}">
                <a16:creationId xmlns:a16="http://schemas.microsoft.com/office/drawing/2014/main" id="{19971E30-2E76-4491-B0C4-0AF76D01A27B}"/>
              </a:ext>
            </a:extLst>
          </p:cNvPr>
          <p:cNvPicPr>
            <a:picLocks noChangeAspect="1" noChangeArrowheads="1"/>
          </p:cNvPicPr>
          <p:nvPr/>
        </p:nvPicPr>
        <p:blipFill>
          <a:blip r:embed="rId4" cstate="print"/>
          <a:srcRect/>
          <a:stretch>
            <a:fillRect/>
          </a:stretch>
        </p:blipFill>
        <p:spPr bwMode="auto">
          <a:xfrm>
            <a:off x="11115544" y="28053"/>
            <a:ext cx="1000772" cy="984504"/>
          </a:xfrm>
          <a:prstGeom prst="rect">
            <a:avLst/>
          </a:prstGeom>
          <a:noFill/>
          <a:ln w="9525">
            <a:noFill/>
            <a:miter lim="800000"/>
            <a:headEnd/>
            <a:tailEnd/>
          </a:ln>
        </p:spPr>
      </p:pic>
    </p:spTree>
    <p:extLst>
      <p:ext uri="{BB962C8B-B14F-4D97-AF65-F5344CB8AC3E}">
        <p14:creationId xmlns:p14="http://schemas.microsoft.com/office/powerpoint/2010/main" val="2060412504"/>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_Win32_KB_V6" id="{0A75CF2D-5513-4203-B889-4E35922CAA18}" vid="{558CD83A-42C3-4B6E-BEA4-8AB2EDB7EE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C808716-392B-45C4-A28C-4D1FA08120D8}">
  <ds:schemaRefs>
    <ds:schemaRef ds:uri="http://schemas.microsoft.com/sharepoint/v3/contenttype/forms"/>
  </ds:schemaRefs>
</ds:datastoreItem>
</file>

<file path=customXml/itemProps2.xml><?xml version="1.0" encoding="utf-8"?>
<ds:datastoreItem xmlns:ds="http://schemas.openxmlformats.org/officeDocument/2006/customXml" ds:itemID="{BA7715FD-652A-4047-8371-A25719700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045A1F-0CAB-4A4D-BBD1-9392B0D973D4}">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16c05727-aa75-4e4a-9b5f-8a80a1165891"/>
    <ds:schemaRef ds:uri="230e9df3-be65-4c73-a93b-d1236ebd677e"/>
    <ds:schemaRef ds:uri="http://purl.org/dc/dcmitype/"/>
    <ds:schemaRef ds:uri="71af3243-3dd4-4a8d-8c0d-dd76da1f02a5"/>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923</TotalTime>
  <Words>2338</Words>
  <Application>Microsoft Office PowerPoint</Application>
  <PresentationFormat>Широкоэкранный</PresentationFormat>
  <Paragraphs>125</Paragraphs>
  <Slides>18</Slides>
  <Notes>12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Adobe Devanagari</vt:lpstr>
      <vt:lpstr>Arial</vt:lpstr>
      <vt:lpstr>Calibri</vt:lpstr>
      <vt:lpstr>Courier New</vt:lpstr>
      <vt:lpstr>Gill Sans Nova</vt:lpstr>
      <vt:lpstr>Gill Sans Nova Light</vt:lpstr>
      <vt:lpstr>Sagona Book</vt:lpstr>
      <vt:lpstr>Times New Roman</vt:lpstr>
      <vt:lpstr>Wingdings</vt:lpstr>
      <vt:lpstr>Custom</vt:lpstr>
      <vt:lpstr> Agenția Națională pentru Siguranța Alimentelor STSA mun. Bălți/Sîngerei/Glodeni/Fălești   ” Principii de organizare și prestarea   serviciilor de alimentare în cadrul instituțiilor de învățământ” </vt:lpstr>
      <vt:lpstr>Cadrul Normativ</vt:lpstr>
      <vt:lpstr>ACHIZIȚIONAREA PRODUSELOR ȘI/SAU A SERVICIILOR  ALIMENTARE PENTRU INSTITUȚIILE DE ÎNVĂȚĂMÎNT GENERAL</vt:lpstr>
      <vt:lpstr>CERINȚELE PENTRU ACHIZIȚIONAREA  PRODUSELOR ALIMENTARE</vt:lpstr>
      <vt:lpstr>RECEPȚIONAREA PRODUSELOR LA DEPOZITUL  ALIMENTAR DE LA AGENȚII ECONOMICI.  Activitatea comisiei de triere.</vt:lpstr>
      <vt:lpstr>RECEPȚIONAREA PRODUSELOR LA DEPOZITUL  ALIMENTAR DE LA AGENȚII ECONOMICI</vt:lpstr>
      <vt:lpstr>RECEPȚIONAREA PRODUSELOR ALIMENTARE  DE LA DEPOZIT LA BLOCUL ALIMENTAR</vt:lpstr>
      <vt:lpstr>RECEPȚIONAREA PRODUSELOR ALIMENTARE  DE LA DEPOZIT LA BLOCUL ALIMENTAR</vt:lpstr>
      <vt:lpstr>ÎNTOCMIREA MENIULUI ZILNIC DE REPARTIȚIE</vt:lpstr>
      <vt:lpstr>ORGANIZAREA ALIMENTAȚIEI ELEVILOR</vt:lpstr>
      <vt:lpstr>COLECTAREA PROBELOR DIURNE</vt:lpstr>
      <vt:lpstr>IGIENA PERSONALĂ ȘI NORMELE SANITARO-EPIDEMIOLOGICE  ÎN BLOCUL ALIMENTAR ȘI ÎN DEPOZITUL ALIMENTAR</vt:lpstr>
      <vt:lpstr>CERINȚE PRIVIND CURĂȚAREA ȘI IGIENA SPAȚIILOR,  UTILAJELOR, INSTALAȚIILOR, USTANSIILOR ȘI CONTROLUL DĂUNĂTORILOR</vt:lpstr>
      <vt:lpstr>APROVIZIONAREA CU APĂ CONFORM H.G.nr. 492/2024</vt:lpstr>
      <vt:lpstr>TIPURILE DE CONTAMINARE A PRODUSELOR ALIMENTARE :</vt:lpstr>
      <vt:lpstr>Презентация PowerPoint</vt:lpstr>
      <vt:lpstr>MĂSURI DE PREVENIRE A PERICOLELOR</vt:lpstr>
      <vt:lpstr>Mulțumim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User</dc:creator>
  <cp:lastModifiedBy>User</cp:lastModifiedBy>
  <cp:revision>73</cp:revision>
  <cp:lastPrinted>2025-03-12T10:29:45Z</cp:lastPrinted>
  <dcterms:created xsi:type="dcterms:W3CDTF">2023-09-15T14:20:52Z</dcterms:created>
  <dcterms:modified xsi:type="dcterms:W3CDTF">2025-08-19T09:41:08Z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